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7"/>
  </p:notesMasterIdLst>
  <p:sldIdLst>
    <p:sldId id="28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89" r:id="rId12"/>
    <p:sldId id="266" r:id="rId13"/>
    <p:sldId id="267" r:id="rId14"/>
    <p:sldId id="268" r:id="rId15"/>
    <p:sldId id="269" r:id="rId16"/>
    <p:sldId id="292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93" r:id="rId25"/>
    <p:sldId id="279" r:id="rId26"/>
    <p:sldId id="280" r:id="rId27"/>
    <p:sldId id="281" r:id="rId28"/>
    <p:sldId id="294" r:id="rId29"/>
    <p:sldId id="296" r:id="rId30"/>
    <p:sldId id="283" r:id="rId31"/>
    <p:sldId id="284" r:id="rId32"/>
    <p:sldId id="285" r:id="rId33"/>
    <p:sldId id="286" r:id="rId34"/>
    <p:sldId id="299" r:id="rId35"/>
    <p:sldId id="297" r:id="rId3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74">
          <p15:clr>
            <a:srgbClr val="A4A3A4"/>
          </p15:clr>
        </p15:guide>
        <p15:guide id="2" orient="horz" pos="482">
          <p15:clr>
            <a:srgbClr val="A4A3A4"/>
          </p15:clr>
        </p15:guide>
        <p15:guide id="3" pos="7129">
          <p15:clr>
            <a:srgbClr val="A4A3A4"/>
          </p15:clr>
        </p15:guide>
        <p15:guide id="4" orient="horz" pos="3657" userDrawn="1">
          <p15:clr>
            <a:srgbClr val="A4A3A4"/>
          </p15:clr>
        </p15:guide>
        <p15:guide id="5" pos="3795">
          <p15:clr>
            <a:srgbClr val="A4A3A4"/>
          </p15:clr>
        </p15:guide>
        <p15:guide id="6" pos="3908">
          <p15:clr>
            <a:srgbClr val="A4A3A4"/>
          </p15:clr>
        </p15:guide>
        <p15:guide id="7" orient="horz" pos="1094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jacky4F/V6M16WgwxaoUULIiMv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3AE5"/>
    <a:srgbClr val="E42153"/>
    <a:srgbClr val="FF7402"/>
    <a:srgbClr val="FFCB02"/>
    <a:srgbClr val="4949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14"/>
    <p:restoredTop sz="94592"/>
  </p:normalViewPr>
  <p:slideViewPr>
    <p:cSldViewPr snapToGrid="0">
      <p:cViewPr varScale="1">
        <p:scale>
          <a:sx n="146" d="100"/>
          <a:sy n="146" d="100"/>
        </p:scale>
        <p:origin x="1456" y="176"/>
      </p:cViewPr>
      <p:guideLst>
        <p:guide pos="574"/>
        <p:guide orient="horz" pos="482"/>
        <p:guide pos="7129"/>
        <p:guide orient="horz" pos="3657"/>
        <p:guide pos="3795"/>
        <p:guide pos="3908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0707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7461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5826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36216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1428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4774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10" Type="http://schemas.openxmlformats.org/officeDocument/2006/relationships/image" Target="../media/image4.svg"/><Relationship Id="rId4" Type="http://schemas.openxmlformats.org/officeDocument/2006/relationships/image" Target="../media/image9.jp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3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8.png"/><Relationship Id="rId4" Type="http://schemas.openxmlformats.org/officeDocument/2006/relationships/image" Target="../media/image4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4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5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2694" y="-351000"/>
            <a:ext cx="13437388" cy="75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17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https://www.fbcb.unl.edu.ar/slatcc2022/wp-content/uploads/sites/12/2022/05/Postal_Santa_Fe-8-1024x575.jpg"/>
          <p:cNvPicPr preferRelativeResize="0"/>
          <p:nvPr/>
        </p:nvPicPr>
        <p:blipFill rotWithShape="1">
          <a:blip r:embed="rId3">
            <a:alphaModFix/>
          </a:blip>
          <a:srcRect t="-1" b="28"/>
          <a:stretch/>
        </p:blipFill>
        <p:spPr>
          <a:xfrm>
            <a:off x="0" y="-751320"/>
            <a:ext cx="12192000" cy="684414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911225" y="765175"/>
            <a:ext cx="6647355" cy="428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i="0" u="none" strike="noStrike" cap="none" spc="3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OBRAS 2024</a:t>
            </a:r>
          </a:p>
        </p:txBody>
      </p:sp>
      <p:sp>
        <p:nvSpPr>
          <p:cNvPr id="6" name="Google Shape;86;p1">
            <a:extLst>
              <a:ext uri="{FF2B5EF4-FFF2-40B4-BE49-F238E27FC236}">
                <a16:creationId xmlns:a16="http://schemas.microsoft.com/office/drawing/2014/main" id="{E050AFCC-C1E6-6E40-9938-B9A973EF7171}"/>
              </a:ext>
            </a:extLst>
          </p:cNvPr>
          <p:cNvSpPr txBox="1"/>
          <p:nvPr/>
        </p:nvSpPr>
        <p:spPr>
          <a:xfrm>
            <a:off x="911225" y="2044537"/>
            <a:ext cx="6647355" cy="2677616"/>
          </a:xfrm>
          <a:prstGeom prst="rect">
            <a:avLst/>
          </a:prstGeom>
          <a:noFill/>
          <a:ln>
            <a:noFill/>
          </a:ln>
          <a:effectLst>
            <a:outerShdw blurRad="152400" dist="25400" dir="5400000" algn="t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0" b="1" i="0" u="none" strike="noStrike" cap="none" spc="-15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Acuerdo</a:t>
            </a:r>
            <a:br>
              <a:rPr lang="es-ES" sz="12000" b="1" i="0" u="none" strike="noStrike" cap="none" spc="-15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s-ES" sz="12000" b="1" i="0" u="none" strike="noStrike" cap="none" spc="-15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Capital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26BD5EC6-3B56-8F43-80C1-4CB8D46A2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728662" y="1461784"/>
            <a:ext cx="6643241" cy="405366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835023" y="2190493"/>
            <a:ext cx="6536879" cy="3185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AR"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1. </a:t>
            </a:r>
            <a:r>
              <a:rPr lang="es-AR" sz="16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 de Av.Aristóbulo del Valle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     </a:t>
            </a:r>
            <a:r>
              <a:rPr lang="es-AR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Galicia y Av. Gorriti – 1700 Metros</a:t>
            </a:r>
            <a:endParaRPr lang="es-A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AR"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2. </a:t>
            </a:r>
            <a:r>
              <a:rPr lang="es-AR" sz="16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 de Av. Juan José Paso</a:t>
            </a:r>
            <a:endParaRPr lang="es-AR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     </a:t>
            </a:r>
            <a:r>
              <a:rPr lang="es-AR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1º De Mayo y Dr. Zavalla – 870 Metros</a:t>
            </a:r>
            <a:endParaRPr lang="es-A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AR"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3. </a:t>
            </a:r>
            <a:r>
              <a:rPr lang="es-AR" sz="16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Paseo Cantero Central Av. de los 7 Jefes</a:t>
            </a:r>
            <a:endParaRPr lang="es-AR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     </a:t>
            </a:r>
            <a:r>
              <a:rPr lang="es-AR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Castellanos y P.D. Colodrero – 1100 Metros</a:t>
            </a:r>
            <a:endParaRPr lang="es-A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AR"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4. </a:t>
            </a:r>
            <a:r>
              <a:rPr lang="es-AR" sz="16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Pavimento y Obras Complentarias Av.Peñaloza</a:t>
            </a:r>
            <a:endParaRPr lang="es-AR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     </a:t>
            </a:r>
            <a:r>
              <a:rPr lang="es-AR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Gorriti y Calle Chaco – 1350 Metros</a:t>
            </a:r>
            <a:endParaRPr lang="es-A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AR"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5. </a:t>
            </a:r>
            <a:r>
              <a:rPr lang="es-AR" sz="16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Pavimento y Obras Complentarias Calle Larrea</a:t>
            </a:r>
            <a:endParaRPr lang="es-AR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     </a:t>
            </a:r>
            <a:r>
              <a:rPr lang="es-AR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Peñaloza y Av. Blas Parera – 1250 Metros</a:t>
            </a:r>
            <a:endParaRPr lang="es-A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AR" sz="11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00" name="Google Shape;100;p2"/>
          <p:cNvGrpSpPr/>
          <p:nvPr/>
        </p:nvGrpSpPr>
        <p:grpSpPr>
          <a:xfrm>
            <a:off x="7655011" y="1534933"/>
            <a:ext cx="3498535" cy="4062672"/>
            <a:chOff x="7655011" y="2090745"/>
            <a:chExt cx="3498535" cy="4062672"/>
          </a:xfrm>
        </p:grpSpPr>
        <p:grpSp>
          <p:nvGrpSpPr>
            <p:cNvPr id="101" name="Google Shape;101;p2"/>
            <p:cNvGrpSpPr/>
            <p:nvPr/>
          </p:nvGrpSpPr>
          <p:grpSpPr>
            <a:xfrm>
              <a:off x="7655011" y="2090745"/>
              <a:ext cx="3437443" cy="3834713"/>
              <a:chOff x="8920716" y="1860899"/>
              <a:chExt cx="1878589" cy="2095700"/>
            </a:xfrm>
          </p:grpSpPr>
          <p:pic>
            <p:nvPicPr>
              <p:cNvPr id="102" name="Google Shape;102;p2" descr="\\spufs.santafeciudad.gov.ar\Mcsf_PU\01_Espacios verdes y públicos\EVP_2020-(01) Plaza Colón\g_presentacion\Parcelario Santa Fe.jpg"/>
              <p:cNvPicPr preferRelativeResize="0"/>
              <p:nvPr/>
            </p:nvPicPr>
            <p:blipFill rotWithShape="1">
              <a:blip r:embed="rId3">
                <a:alphaModFix/>
              </a:blip>
              <a:srcRect l="11996" t="2111" r="39158" b="20824"/>
              <a:stretch/>
            </p:blipFill>
            <p:spPr>
              <a:xfrm>
                <a:off x="8920716" y="1860899"/>
                <a:ext cx="1878589" cy="20957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3" name="Google Shape;103;p2"/>
              <p:cNvSpPr/>
              <p:nvPr/>
            </p:nvSpPr>
            <p:spPr>
              <a:xfrm>
                <a:off x="9781800" y="2235340"/>
                <a:ext cx="296700" cy="296700"/>
              </a:xfrm>
              <a:prstGeom prst="ellipse">
                <a:avLst/>
              </a:prstGeom>
              <a:solidFill>
                <a:srgbClr val="FF7402">
                  <a:alpha val="47843"/>
                </a:srgbClr>
              </a:solidFill>
              <a:ln w="15875" cap="flat" cmpd="sng">
                <a:solidFill>
                  <a:srgbClr val="FF740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9669606" y="3551611"/>
                <a:ext cx="296700" cy="296700"/>
              </a:xfrm>
              <a:prstGeom prst="ellipse">
                <a:avLst/>
              </a:prstGeom>
              <a:solidFill>
                <a:srgbClr val="FF7402">
                  <a:alpha val="47843"/>
                </a:srgbClr>
              </a:solidFill>
              <a:ln w="15875" cap="flat" cmpd="sng">
                <a:solidFill>
                  <a:srgbClr val="FF740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10068016" y="2464091"/>
                <a:ext cx="296700" cy="296700"/>
              </a:xfrm>
              <a:prstGeom prst="ellipse">
                <a:avLst/>
              </a:prstGeom>
              <a:solidFill>
                <a:srgbClr val="FF7402">
                  <a:alpha val="47843"/>
                </a:srgbClr>
              </a:solidFill>
              <a:ln w="15875" cap="flat" cmpd="sng">
                <a:solidFill>
                  <a:srgbClr val="FF740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9683610" y="2388763"/>
                <a:ext cx="296700" cy="296700"/>
              </a:xfrm>
              <a:prstGeom prst="ellipse">
                <a:avLst/>
              </a:prstGeom>
              <a:solidFill>
                <a:srgbClr val="FF7402">
                  <a:alpha val="47843"/>
                </a:srgbClr>
              </a:solidFill>
              <a:ln w="15875" cap="flat" cmpd="sng">
                <a:solidFill>
                  <a:srgbClr val="FF740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10216425" y="3102331"/>
                <a:ext cx="296700" cy="296700"/>
              </a:xfrm>
              <a:prstGeom prst="ellipse">
                <a:avLst/>
              </a:prstGeom>
              <a:solidFill>
                <a:srgbClr val="FF7402">
                  <a:alpha val="47843"/>
                </a:srgbClr>
              </a:solidFill>
              <a:ln w="15875" cap="flat" cmpd="sng">
                <a:solidFill>
                  <a:srgbClr val="FF740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3" name="Google Shape;113;p2"/>
            <p:cNvSpPr/>
            <p:nvPr/>
          </p:nvSpPr>
          <p:spPr>
            <a:xfrm rot="-5400000">
              <a:off x="10483702" y="5773484"/>
              <a:ext cx="296705" cy="234891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A5A5A5"/>
            </a:solidFill>
            <a:ln w="12700" cap="flat" cmpd="sng">
              <a:solidFill>
                <a:srgbClr val="A5A5A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 txBox="1"/>
            <p:nvPr/>
          </p:nvSpPr>
          <p:spPr>
            <a:xfrm>
              <a:off x="10788146" y="5784117"/>
              <a:ext cx="365400" cy="36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6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28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9143240" y="2896126"/>
              <a:ext cx="683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b="1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4</a:t>
              </a:r>
              <a:endParaRPr sz="2400" b="1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9683942" y="3332140"/>
              <a:ext cx="683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b="1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1</a:t>
              </a:r>
              <a:endParaRPr sz="2400" b="1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9119456" y="3205661"/>
              <a:ext cx="405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b="1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5</a:t>
              </a:r>
              <a:endParaRPr sz="2400" b="1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8964871" y="5317163"/>
              <a:ext cx="683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b="1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2</a:t>
              </a:r>
              <a:endParaRPr sz="2400" b="1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9955393" y="4489825"/>
              <a:ext cx="683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b="1" dirty="0">
                  <a:solidFill>
                    <a:schemeClr val="tx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3</a:t>
              </a:r>
              <a:endParaRPr sz="2400" b="1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20" name="Google Shape;120;p2"/>
          <p:cNvSpPr txBox="1"/>
          <p:nvPr/>
        </p:nvSpPr>
        <p:spPr>
          <a:xfrm>
            <a:off x="835024" y="1731207"/>
            <a:ext cx="5470525" cy="368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Obras 2024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D2334CB-652F-2C4E-99A1-A76BCE670259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AA7774D7-9BF1-4749-8246-B30375E19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496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7BE1B02E-CFDB-A845-941E-44AE844A393B}"/>
              </a:ext>
            </a:extLst>
          </p:cNvPr>
          <p:cNvSpPr/>
          <p:nvPr/>
        </p:nvSpPr>
        <p:spPr>
          <a:xfrm>
            <a:off x="911225" y="1098006"/>
            <a:ext cx="851647" cy="85164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26" name="Google Shape;126;p3"/>
          <p:cNvPicPr preferRelativeResize="0"/>
          <p:nvPr/>
        </p:nvPicPr>
        <p:blipFill rotWithShape="1">
          <a:blip r:embed="rId3">
            <a:alphaModFix/>
          </a:blip>
          <a:srcRect l="13431"/>
          <a:stretch/>
        </p:blipFill>
        <p:spPr>
          <a:xfrm>
            <a:off x="6096000" y="11613"/>
            <a:ext cx="6723528" cy="5824986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 txBox="1"/>
          <p:nvPr/>
        </p:nvSpPr>
        <p:spPr>
          <a:xfrm>
            <a:off x="911225" y="2120729"/>
            <a:ext cx="4741583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</a:pPr>
            <a: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</a:t>
            </a:r>
            <a:b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del Cantero Central</a:t>
            </a:r>
            <a:endParaRPr lang="es-AR" spc="-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Av. Aristóbulo del Valle</a:t>
            </a:r>
            <a:endParaRPr lang="es-AR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911225" y="4262411"/>
            <a:ext cx="5469600" cy="36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GALICIA Y AV. GORRITI</a:t>
            </a:r>
            <a:endParaRPr lang="es-AR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64E0462-1E90-2B45-B8EE-83C58C6B68C8}"/>
              </a:ext>
            </a:extLst>
          </p:cNvPr>
          <p:cNvSpPr txBox="1"/>
          <p:nvPr/>
        </p:nvSpPr>
        <p:spPr>
          <a:xfrm>
            <a:off x="1101037" y="1178952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600" b="1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A2A4859-4FE2-AC46-B45A-E34BA76C5AE0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FF7402"/>
                </a:solidFill>
              </a:rPr>
              <a:t>Acuerdo Capital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573CBFEA-D235-D745-A543-F5F344ADF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4" descr="\\spufs.santafeciudad.gov.ar\Mcsf_PU\01_Espacios verdes y públicos\EVP_2020-(01) Plaza Colón\g_presentacion\Parcelario Santa Fe.jpg"/>
          <p:cNvPicPr preferRelativeResize="0"/>
          <p:nvPr/>
        </p:nvPicPr>
        <p:blipFill rotWithShape="1">
          <a:blip r:embed="rId3">
            <a:alphaModFix/>
          </a:blip>
          <a:srcRect l="11997" t="2112" r="39157" b="20824"/>
          <a:stretch/>
        </p:blipFill>
        <p:spPr>
          <a:xfrm>
            <a:off x="9438699" y="778292"/>
            <a:ext cx="1878589" cy="20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4"/>
          <p:cNvPicPr preferRelativeResize="0"/>
          <p:nvPr/>
        </p:nvPicPr>
        <p:blipFill rotWithShape="1">
          <a:blip r:embed="rId4">
            <a:alphaModFix/>
          </a:blip>
          <a:srcRect t="14185" b="8931"/>
          <a:stretch/>
        </p:blipFill>
        <p:spPr>
          <a:xfrm>
            <a:off x="905285" y="3145575"/>
            <a:ext cx="10502490" cy="2091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4"/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 Av. Aristóbulo del Valle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Galicia y Av. Gorriti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10585999" y="1381484"/>
            <a:ext cx="296819" cy="296819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905284" y="2145460"/>
            <a:ext cx="933240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15 tramos</a:t>
            </a:r>
            <a:r>
              <a:rPr lang="es-ES" sz="44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/ 1700m de extensión</a:t>
            </a:r>
            <a:endParaRPr sz="44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10483702" y="5411593"/>
            <a:ext cx="296705" cy="2348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10788146" y="5422226"/>
            <a:ext cx="365410" cy="3602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0EEE2FD-E543-C440-9944-69C800DBAA3D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F6A604F-2AFC-A343-B093-6190151AC941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F5A6A5A-8FFF-3F48-AB57-05CC0768EDDC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1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E102B065-1415-8340-8B55-CD60EFE801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 l="3113" t="43988" r="7047" b="34198"/>
          <a:stretch/>
        </p:blipFill>
        <p:spPr>
          <a:xfrm>
            <a:off x="940881" y="2004649"/>
            <a:ext cx="5184513" cy="70805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5"/>
          <p:cNvSpPr/>
          <p:nvPr/>
        </p:nvSpPr>
        <p:spPr>
          <a:xfrm>
            <a:off x="1" y="2914885"/>
            <a:ext cx="12192000" cy="29054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5"/>
          <p:cNvPicPr preferRelativeResize="0"/>
          <p:nvPr/>
        </p:nvPicPr>
        <p:blipFill rotWithShape="1">
          <a:blip r:embed="rId4">
            <a:alphaModFix/>
          </a:blip>
          <a:srcRect l="8092" r="23710" b="9326"/>
          <a:stretch/>
        </p:blipFill>
        <p:spPr>
          <a:xfrm>
            <a:off x="6410863" y="3097337"/>
            <a:ext cx="2560761" cy="2253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5">
            <a:alphaModFix/>
          </a:blip>
          <a:srcRect l="4775" t="2592" r="33699" b="9814"/>
          <a:stretch/>
        </p:blipFill>
        <p:spPr>
          <a:xfrm>
            <a:off x="911225" y="3091049"/>
            <a:ext cx="2385519" cy="224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6">
            <a:alphaModFix/>
          </a:blip>
          <a:srcRect l="2690" r="32496" b="8519"/>
          <a:stretch/>
        </p:blipFill>
        <p:spPr>
          <a:xfrm>
            <a:off x="9175939" y="3096741"/>
            <a:ext cx="2419437" cy="2260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7">
            <a:alphaModFix/>
          </a:blip>
          <a:srcRect l="15399" r="17707"/>
          <a:stretch/>
        </p:blipFill>
        <p:spPr>
          <a:xfrm>
            <a:off x="3503923" y="3096741"/>
            <a:ext cx="2684879" cy="226015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5"/>
          <p:cNvSpPr txBox="1"/>
          <p:nvPr/>
        </p:nvSpPr>
        <p:spPr>
          <a:xfrm>
            <a:off x="6440676" y="1195185"/>
            <a:ext cx="5470525" cy="2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Situación Actual</a:t>
            </a:r>
          </a:p>
        </p:txBody>
      </p:sp>
      <p:sp>
        <p:nvSpPr>
          <p:cNvPr id="162" name="Google Shape;162;p5"/>
          <p:cNvSpPr txBox="1"/>
          <p:nvPr/>
        </p:nvSpPr>
        <p:spPr>
          <a:xfrm>
            <a:off x="9089791" y="5372599"/>
            <a:ext cx="2505585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Intersección con calle Larrea</a:t>
            </a:r>
            <a:endParaRPr sz="10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3424569" y="5372599"/>
            <a:ext cx="285931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Cantero central entre calles Espora y </a:t>
            </a:r>
            <a:r>
              <a:rPr lang="es-ES" sz="10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Vieytes</a:t>
            </a:r>
            <a:endParaRPr sz="10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6313064" y="5372599"/>
            <a:ext cx="2658559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Intersección con calle Ayacucho</a:t>
            </a:r>
            <a:endParaRPr sz="10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836035" y="5372599"/>
            <a:ext cx="2460709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Intersección con Av. Galicia</a:t>
            </a:r>
            <a:endParaRPr sz="10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66" name="Google Shape;166;p5"/>
          <p:cNvPicPr preferRelativeResize="0"/>
          <p:nvPr/>
        </p:nvPicPr>
        <p:blipFill rotWithShape="1">
          <a:blip r:embed="rId8">
            <a:alphaModFix/>
          </a:blip>
          <a:srcRect t="14185" b="8931"/>
          <a:stretch/>
        </p:blipFill>
        <p:spPr>
          <a:xfrm>
            <a:off x="940880" y="1757823"/>
            <a:ext cx="5184514" cy="103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5"/>
          <p:cNvSpPr txBox="1"/>
          <p:nvPr/>
        </p:nvSpPr>
        <p:spPr>
          <a:xfrm>
            <a:off x="1212658" y="2227920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1783496" y="2340237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</a:t>
            </a:r>
            <a:endParaRPr>
              <a:solidFill>
                <a:srgbClr val="FF740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4265406" y="2430327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</a:t>
            </a:r>
            <a:endParaRPr>
              <a:solidFill>
                <a:srgbClr val="FF740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3680387" y="2452397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1" name="Google Shape;171;p5"/>
          <p:cNvSpPr/>
          <p:nvPr/>
        </p:nvSpPr>
        <p:spPr>
          <a:xfrm rot="10800000" flipH="1">
            <a:off x="5582276" y="2516203"/>
            <a:ext cx="156520" cy="123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5744219" y="2448869"/>
            <a:ext cx="36541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6162297" y="1710471"/>
            <a:ext cx="5154992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Espacio verde público, ubicado en un corredor vial primario de la ciudad</a:t>
            </a:r>
            <a:endParaRPr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Inaccesible a personas con discapacidad</a:t>
            </a:r>
            <a:endParaRPr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Falta de iluminación peatonal</a:t>
            </a:r>
            <a:endParaRPr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No posee mobiliario urbano ni solados en superficie</a:t>
            </a:r>
            <a:endParaRPr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Google Shape;139;p4">
            <a:extLst>
              <a:ext uri="{FF2B5EF4-FFF2-40B4-BE49-F238E27FC236}">
                <a16:creationId xmlns:a16="http://schemas.microsoft.com/office/drawing/2014/main" id="{F2352848-9829-734E-81FC-BF96D53FACD9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 Av. Aristóbulo del Valle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Galicia y Av. Gorriti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91C302F-F6C3-A745-9405-DFA3026F09EA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2E058326-107D-D54D-8573-059339EE490A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7E9B410-2291-254B-8CFF-9CB55E67EB72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1</a:t>
            </a:r>
          </a:p>
        </p:txBody>
      </p:sp>
      <p:pic>
        <p:nvPicPr>
          <p:cNvPr id="32" name="Gráfico 31">
            <a:extLst>
              <a:ext uri="{FF2B5EF4-FFF2-40B4-BE49-F238E27FC236}">
                <a16:creationId xmlns:a16="http://schemas.microsoft.com/office/drawing/2014/main" id="{7C2F556A-6D95-BD47-AC90-1C7AA783E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6"/>
          <p:cNvPicPr preferRelativeResize="0"/>
          <p:nvPr/>
        </p:nvPicPr>
        <p:blipFill rotWithShape="1">
          <a:blip r:embed="rId3">
            <a:alphaModFix/>
          </a:blip>
          <a:srcRect t="11876"/>
          <a:stretch/>
        </p:blipFill>
        <p:spPr>
          <a:xfrm>
            <a:off x="911225" y="-415147"/>
            <a:ext cx="10406064" cy="624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268D7335-4817-874E-8B42-CCB255B3D7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7"/>
          <p:cNvPicPr preferRelativeResize="0"/>
          <p:nvPr/>
        </p:nvPicPr>
        <p:blipFill rotWithShape="1">
          <a:blip r:embed="rId3">
            <a:alphaModFix/>
          </a:blip>
          <a:srcRect l="-125" t="20395"/>
          <a:stretch/>
        </p:blipFill>
        <p:spPr>
          <a:xfrm>
            <a:off x="911224" y="-255016"/>
            <a:ext cx="10406063" cy="6204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31C6ABE5-8FF7-D345-9CDD-899609BBB3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8"/>
          <p:cNvPicPr preferRelativeResize="0"/>
          <p:nvPr/>
        </p:nvPicPr>
        <p:blipFill rotWithShape="1">
          <a:blip r:embed="rId3">
            <a:alphaModFix/>
          </a:blip>
          <a:srcRect l="13145" t="62869" r="50449" b="22165"/>
          <a:stretch/>
        </p:blipFill>
        <p:spPr>
          <a:xfrm>
            <a:off x="1010685" y="1768438"/>
            <a:ext cx="7883107" cy="1660562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8"/>
          <p:cNvSpPr txBox="1"/>
          <p:nvPr/>
        </p:nvSpPr>
        <p:spPr>
          <a:xfrm>
            <a:off x="1168400" y="5572446"/>
            <a:ext cx="5878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Tramo: Av. Aristóbulo del valle entre Alberti y </a:t>
            </a:r>
            <a:r>
              <a:rPr lang="es-ES" sz="1100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Risso</a:t>
            </a:r>
            <a:r>
              <a:rPr lang="es-ES" sz="11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8"/>
          <p:cNvPicPr preferRelativeResize="0"/>
          <p:nvPr/>
        </p:nvPicPr>
        <p:blipFill rotWithShape="1">
          <a:blip r:embed="rId4">
            <a:alphaModFix/>
          </a:blip>
          <a:srcRect l="27036" t="6667" r="24564" b="8023"/>
          <a:stretch/>
        </p:blipFill>
        <p:spPr>
          <a:xfrm>
            <a:off x="9708008" y="1351554"/>
            <a:ext cx="1699766" cy="424021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8"/>
          <p:cNvSpPr/>
          <p:nvPr/>
        </p:nvSpPr>
        <p:spPr>
          <a:xfrm rot="879777">
            <a:off x="9086728" y="1353123"/>
            <a:ext cx="2062161" cy="21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AV. </a:t>
            </a:r>
            <a:r>
              <a:rPr lang="es-ES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GORRITI</a:t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 rot="879777">
            <a:off x="9782124" y="5256872"/>
            <a:ext cx="2062161" cy="20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AV. GALICIA</a:t>
            </a:r>
            <a:endParaRPr/>
          </a:p>
        </p:txBody>
      </p:sp>
      <p:cxnSp>
        <p:nvCxnSpPr>
          <p:cNvPr id="207" name="Google Shape;207;p8"/>
          <p:cNvCxnSpPr/>
          <p:nvPr/>
        </p:nvCxnSpPr>
        <p:spPr>
          <a:xfrm>
            <a:off x="10550360" y="4147707"/>
            <a:ext cx="0" cy="222300"/>
          </a:xfrm>
          <a:prstGeom prst="straightConnector1">
            <a:avLst/>
          </a:prstGeom>
          <a:noFill/>
          <a:ln w="317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8" name="Google Shape;208;p8"/>
          <p:cNvSpPr/>
          <p:nvPr/>
        </p:nvSpPr>
        <p:spPr>
          <a:xfrm>
            <a:off x="10409481" y="4106611"/>
            <a:ext cx="296700" cy="296700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8"/>
          <p:cNvSpPr/>
          <p:nvPr/>
        </p:nvSpPr>
        <p:spPr>
          <a:xfrm rot="5400000" flipH="1">
            <a:off x="11114230" y="1619093"/>
            <a:ext cx="126000" cy="84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11042365" y="1303120"/>
            <a:ext cx="3654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7886219" y="1512482"/>
            <a:ext cx="365400" cy="33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7715337" y="1581891"/>
            <a:ext cx="195600" cy="15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8"/>
          <p:cNvPicPr preferRelativeResize="0"/>
          <p:nvPr/>
        </p:nvPicPr>
        <p:blipFill rotWithShape="1">
          <a:blip r:embed="rId5">
            <a:alphaModFix/>
          </a:blip>
          <a:srcRect l="16827" t="36555" r="9951" b="30936"/>
          <a:stretch/>
        </p:blipFill>
        <p:spPr>
          <a:xfrm>
            <a:off x="1010685" y="3224804"/>
            <a:ext cx="7785563" cy="244496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9;p4">
            <a:extLst>
              <a:ext uri="{FF2B5EF4-FFF2-40B4-BE49-F238E27FC236}">
                <a16:creationId xmlns:a16="http://schemas.microsoft.com/office/drawing/2014/main" id="{709D90EC-ACE8-F145-841C-B18C22FF6CD4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 Av. Aristóbulo del Valle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Galicia y Av. Gorriti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DCDE902-CF79-1A4B-9A29-3220DF58FB32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E5F88DC6-D4B2-F246-9C70-01DBA742906A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8349E95-4C18-9140-821B-94BA70910FB2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1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CF90EB67-D4C0-4044-9A04-C84DAA59D3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9"/>
          <p:cNvPicPr preferRelativeResize="0"/>
          <p:nvPr/>
        </p:nvPicPr>
        <p:blipFill rotWithShape="1">
          <a:blip r:embed="rId3">
            <a:alphaModFix/>
          </a:blip>
          <a:srcRect l="9803" t="2097" r="6376" b="65693"/>
          <a:stretch/>
        </p:blipFill>
        <p:spPr>
          <a:xfrm>
            <a:off x="485835" y="3266407"/>
            <a:ext cx="8953829" cy="243372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9"/>
          <p:cNvSpPr txBox="1"/>
          <p:nvPr/>
        </p:nvSpPr>
        <p:spPr>
          <a:xfrm>
            <a:off x="1168400" y="5590749"/>
            <a:ext cx="587881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Tramo: Av. Aristóbulo del valle entre 12 de Infantería y Ayacucho</a:t>
            </a:r>
            <a:endParaRPr sz="11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9"/>
          <p:cNvPicPr preferRelativeResize="0"/>
          <p:nvPr/>
        </p:nvPicPr>
        <p:blipFill rotWithShape="1">
          <a:blip r:embed="rId4">
            <a:alphaModFix/>
          </a:blip>
          <a:srcRect l="10701" t="17150" r="44888" b="64760"/>
          <a:stretch/>
        </p:blipFill>
        <p:spPr>
          <a:xfrm>
            <a:off x="1010686" y="1580710"/>
            <a:ext cx="7785566" cy="1625072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9"/>
          <p:cNvSpPr txBox="1"/>
          <p:nvPr/>
        </p:nvSpPr>
        <p:spPr>
          <a:xfrm>
            <a:off x="7886219" y="1309811"/>
            <a:ext cx="365410" cy="3331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7715337" y="1379220"/>
            <a:ext cx="195599" cy="15484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39;p4">
            <a:extLst>
              <a:ext uri="{FF2B5EF4-FFF2-40B4-BE49-F238E27FC236}">
                <a16:creationId xmlns:a16="http://schemas.microsoft.com/office/drawing/2014/main" id="{6B4F6C03-3AB3-C94B-BE3D-E6B878A3BB31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 Av. Aristóbulo del Valle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Galicia y Av. Gorriti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2596EBF-5987-3A4E-B4EF-16200F1C520D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FEE63CC8-283F-264F-9723-C1B4879A06C6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B0310E2-CF4B-2B45-9539-D2E8D5F68F9C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1</a:t>
            </a:r>
          </a:p>
        </p:txBody>
      </p:sp>
      <p:pic>
        <p:nvPicPr>
          <p:cNvPr id="24" name="Google Shape;204;p8">
            <a:extLst>
              <a:ext uri="{FF2B5EF4-FFF2-40B4-BE49-F238E27FC236}">
                <a16:creationId xmlns:a16="http://schemas.microsoft.com/office/drawing/2014/main" id="{0DB4672D-FD1A-8949-B9C6-8BDC28DACF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036" t="6667" r="24564" b="8023"/>
          <a:stretch/>
        </p:blipFill>
        <p:spPr>
          <a:xfrm>
            <a:off x="9708008" y="1351554"/>
            <a:ext cx="1699766" cy="424021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05;p8">
            <a:extLst>
              <a:ext uri="{FF2B5EF4-FFF2-40B4-BE49-F238E27FC236}">
                <a16:creationId xmlns:a16="http://schemas.microsoft.com/office/drawing/2014/main" id="{DC2E34F8-A779-DB4E-A026-A6A8B0C0BD4C}"/>
              </a:ext>
            </a:extLst>
          </p:cNvPr>
          <p:cNvSpPr/>
          <p:nvPr/>
        </p:nvSpPr>
        <p:spPr>
          <a:xfrm rot="879777">
            <a:off x="9086728" y="1353123"/>
            <a:ext cx="2062161" cy="21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AV. </a:t>
            </a:r>
            <a:r>
              <a:rPr lang="es-ES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GORRITI</a:t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06;p8">
            <a:extLst>
              <a:ext uri="{FF2B5EF4-FFF2-40B4-BE49-F238E27FC236}">
                <a16:creationId xmlns:a16="http://schemas.microsoft.com/office/drawing/2014/main" id="{8C78A93D-9AA8-8149-A9C3-D395422EDFDC}"/>
              </a:ext>
            </a:extLst>
          </p:cNvPr>
          <p:cNvSpPr/>
          <p:nvPr/>
        </p:nvSpPr>
        <p:spPr>
          <a:xfrm rot="879777">
            <a:off x="9782124" y="5256872"/>
            <a:ext cx="2062161" cy="20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AV. GALICIA</a:t>
            </a:r>
            <a:endParaRPr/>
          </a:p>
        </p:txBody>
      </p:sp>
      <p:sp>
        <p:nvSpPr>
          <p:cNvPr id="29" name="Google Shape;209;p8">
            <a:extLst>
              <a:ext uri="{FF2B5EF4-FFF2-40B4-BE49-F238E27FC236}">
                <a16:creationId xmlns:a16="http://schemas.microsoft.com/office/drawing/2014/main" id="{37E06EEE-F120-2F42-9E71-5E569B3EF23B}"/>
              </a:ext>
            </a:extLst>
          </p:cNvPr>
          <p:cNvSpPr/>
          <p:nvPr/>
        </p:nvSpPr>
        <p:spPr>
          <a:xfrm rot="5400000" flipH="1">
            <a:off x="11114230" y="1619093"/>
            <a:ext cx="126000" cy="84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210;p8">
            <a:extLst>
              <a:ext uri="{FF2B5EF4-FFF2-40B4-BE49-F238E27FC236}">
                <a16:creationId xmlns:a16="http://schemas.microsoft.com/office/drawing/2014/main" id="{F4733876-AE33-2B4D-857C-661E91FB9825}"/>
              </a:ext>
            </a:extLst>
          </p:cNvPr>
          <p:cNvSpPr txBox="1"/>
          <p:nvPr/>
        </p:nvSpPr>
        <p:spPr>
          <a:xfrm>
            <a:off x="11042365" y="1303120"/>
            <a:ext cx="3654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7" name="Google Shape;227;p9"/>
          <p:cNvCxnSpPr/>
          <p:nvPr/>
        </p:nvCxnSpPr>
        <p:spPr>
          <a:xfrm>
            <a:off x="10573868" y="3237079"/>
            <a:ext cx="0" cy="222250"/>
          </a:xfrm>
          <a:prstGeom prst="straightConnector1">
            <a:avLst/>
          </a:prstGeom>
          <a:noFill/>
          <a:ln w="317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8" name="Google Shape;228;p9"/>
          <p:cNvSpPr/>
          <p:nvPr/>
        </p:nvSpPr>
        <p:spPr>
          <a:xfrm>
            <a:off x="10436376" y="3216531"/>
            <a:ext cx="296819" cy="296819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20E5BCE9-EE3B-B046-BBAD-4B973DECBB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496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7BE1B02E-CFDB-A845-941E-44AE844A393B}"/>
              </a:ext>
            </a:extLst>
          </p:cNvPr>
          <p:cNvSpPr/>
          <p:nvPr/>
        </p:nvSpPr>
        <p:spPr>
          <a:xfrm>
            <a:off x="911225" y="1098006"/>
            <a:ext cx="851647" cy="85164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7" name="Google Shape;127;p3"/>
          <p:cNvSpPr txBox="1"/>
          <p:nvPr/>
        </p:nvSpPr>
        <p:spPr>
          <a:xfrm>
            <a:off x="911225" y="2358643"/>
            <a:ext cx="474158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80000"/>
              </a:lnSpc>
              <a:buClr>
                <a:srgbClr val="FFFFFF"/>
              </a:buClr>
              <a:buSzPts val="4000"/>
            </a:pPr>
            <a: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</a:t>
            </a:r>
          </a:p>
          <a:p>
            <a:pPr lvl="0">
              <a:lnSpc>
                <a:spcPct val="80000"/>
              </a:lnSpc>
              <a:buClr>
                <a:srgbClr val="FFFFFF"/>
              </a:buClr>
              <a:buSzPts val="4000"/>
            </a:pPr>
            <a: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Av. Juan José Paso</a:t>
            </a:r>
          </a:p>
        </p:txBody>
      </p:sp>
      <p:sp>
        <p:nvSpPr>
          <p:cNvPr id="131" name="Google Shape;131;p3"/>
          <p:cNvSpPr/>
          <p:nvPr/>
        </p:nvSpPr>
        <p:spPr>
          <a:xfrm>
            <a:off x="911225" y="4262411"/>
            <a:ext cx="5469600" cy="36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lvl="0">
              <a:lnSpc>
                <a:spcPct val="128571"/>
              </a:lnSpc>
            </a:pPr>
            <a:r>
              <a:rPr lang="es-AR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CALLE 1º DE MAYO Y DR. ZAVALLA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64E0462-1E90-2B45-B8EE-83C58C6B68C8}"/>
              </a:ext>
            </a:extLst>
          </p:cNvPr>
          <p:cNvSpPr txBox="1"/>
          <p:nvPr/>
        </p:nvSpPr>
        <p:spPr>
          <a:xfrm>
            <a:off x="1101037" y="1178952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6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A2A4859-4FE2-AC46-B45A-E34BA76C5AE0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FF7402"/>
                </a:solidFill>
              </a:rPr>
              <a:t>Acuerdo Capital</a:t>
            </a:r>
          </a:p>
        </p:txBody>
      </p:sp>
      <p:pic>
        <p:nvPicPr>
          <p:cNvPr id="11" name="Google Shape;239;p10">
            <a:extLst>
              <a:ext uri="{FF2B5EF4-FFF2-40B4-BE49-F238E27FC236}">
                <a16:creationId xmlns:a16="http://schemas.microsoft.com/office/drawing/2014/main" id="{2D2F0015-0214-FA4D-8340-9C7AD08F70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261" t="16462"/>
          <a:stretch/>
        </p:blipFill>
        <p:spPr>
          <a:xfrm>
            <a:off x="6096000" y="-3551"/>
            <a:ext cx="6364943" cy="583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15C191A6-BC36-5346-AFDE-41E7F37E5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30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11"/>
          <p:cNvPicPr preferRelativeResize="0"/>
          <p:nvPr/>
        </p:nvPicPr>
        <p:blipFill rotWithShape="1">
          <a:blip r:embed="rId3">
            <a:alphaModFix/>
          </a:blip>
          <a:srcRect l="3325" t="36484" r="4045" b="28975"/>
          <a:stretch/>
        </p:blipFill>
        <p:spPr>
          <a:xfrm>
            <a:off x="835024" y="3339542"/>
            <a:ext cx="10515600" cy="2076994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1"/>
          <p:cNvSpPr/>
          <p:nvPr/>
        </p:nvSpPr>
        <p:spPr>
          <a:xfrm rot="-5904188">
            <a:off x="10483702" y="4906786"/>
            <a:ext cx="296705" cy="2348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1"/>
          <p:cNvSpPr txBox="1"/>
          <p:nvPr/>
        </p:nvSpPr>
        <p:spPr>
          <a:xfrm>
            <a:off x="10788146" y="4917419"/>
            <a:ext cx="365410" cy="3602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36;p4" descr="\\spufs.santafeciudad.gov.ar\Mcsf_PU\01_Espacios verdes y públicos\EVP_2020-(01) Plaza Colón\g_presentacion\Parcelario Santa Fe.jpg">
            <a:extLst>
              <a:ext uri="{FF2B5EF4-FFF2-40B4-BE49-F238E27FC236}">
                <a16:creationId xmlns:a16="http://schemas.microsoft.com/office/drawing/2014/main" id="{A9E45DBB-7B2B-7743-ACCF-FEBF86B378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1997" t="2112" r="39157" b="20824"/>
          <a:stretch/>
        </p:blipFill>
        <p:spPr>
          <a:xfrm>
            <a:off x="9438699" y="778292"/>
            <a:ext cx="1878589" cy="209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9;p4">
            <a:extLst>
              <a:ext uri="{FF2B5EF4-FFF2-40B4-BE49-F238E27FC236}">
                <a16:creationId xmlns:a16="http://schemas.microsoft.com/office/drawing/2014/main" id="{BD17A8A5-04F9-C14E-B396-69D7ECDFC420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 Av. Juan José Paso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calle 1º de Mayo y Dr. </a:t>
            </a:r>
            <a:r>
              <a:rPr lang="es-ES" sz="11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Zavalla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" name="Google Shape;142;p4">
            <a:extLst>
              <a:ext uri="{FF2B5EF4-FFF2-40B4-BE49-F238E27FC236}">
                <a16:creationId xmlns:a16="http://schemas.microsoft.com/office/drawing/2014/main" id="{EC93BB60-068B-6F44-B5EA-156DC7DA322C}"/>
              </a:ext>
            </a:extLst>
          </p:cNvPr>
          <p:cNvSpPr/>
          <p:nvPr/>
        </p:nvSpPr>
        <p:spPr>
          <a:xfrm>
            <a:off x="10168343" y="2429756"/>
            <a:ext cx="296819" cy="296819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44;p4">
            <a:extLst>
              <a:ext uri="{FF2B5EF4-FFF2-40B4-BE49-F238E27FC236}">
                <a16:creationId xmlns:a16="http://schemas.microsoft.com/office/drawing/2014/main" id="{E04C9029-57EA-B04C-9D07-70198315E219}"/>
              </a:ext>
            </a:extLst>
          </p:cNvPr>
          <p:cNvSpPr txBox="1"/>
          <p:nvPr/>
        </p:nvSpPr>
        <p:spPr>
          <a:xfrm>
            <a:off x="905284" y="2145460"/>
            <a:ext cx="933240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7 tramos</a:t>
            </a:r>
            <a:r>
              <a:rPr lang="es-ES" sz="44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/ 870m de extensión</a:t>
            </a:r>
            <a:endParaRPr sz="44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CCEEABE-A088-D846-8AD5-A4ABAE4D471B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653E4E8-B907-8A44-8D58-4FD56B3094D6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AB04EF7-87FD-884E-AFEF-BE3778FBCCC4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2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DDF47998-CEE4-3C45-B47A-94E75EFD5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2"/>
          <p:cNvPicPr preferRelativeResize="0"/>
          <p:nvPr/>
        </p:nvPicPr>
        <p:blipFill rotWithShape="1">
          <a:blip r:embed="rId3">
            <a:alphaModFix/>
          </a:blip>
          <a:srcRect l="5917" t="36484" r="4045" b="28975"/>
          <a:stretch/>
        </p:blipFill>
        <p:spPr>
          <a:xfrm>
            <a:off x="836035" y="1823434"/>
            <a:ext cx="5113655" cy="1039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2" descr="\\spufs.santafeciudad.gov.ar\Mcsf_PU\08_Infraestructura, Avenidas y corredores urbanos\IACU_2020- (04) J.J. Paso\e_ relevamiento fototrafico\IMG_20200814_103502.jpg"/>
          <p:cNvPicPr preferRelativeResize="0"/>
          <p:nvPr/>
        </p:nvPicPr>
        <p:blipFill rotWithShape="1">
          <a:blip r:embed="rId4">
            <a:alphaModFix/>
          </a:blip>
          <a:srcRect t="6549" r="11639" b="46962"/>
          <a:stretch/>
        </p:blipFill>
        <p:spPr>
          <a:xfrm>
            <a:off x="9157378" y="3343597"/>
            <a:ext cx="2438653" cy="2263246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2"/>
          <p:cNvSpPr txBox="1"/>
          <p:nvPr/>
        </p:nvSpPr>
        <p:spPr>
          <a:xfrm>
            <a:off x="9062299" y="5609442"/>
            <a:ext cx="284347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Cantero central esquina Gdor. Freyre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71" name="Google Shape;271;p12"/>
          <p:cNvSpPr txBox="1"/>
          <p:nvPr/>
        </p:nvSpPr>
        <p:spPr>
          <a:xfrm>
            <a:off x="3915521" y="5609442"/>
            <a:ext cx="257005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Cantero central esquina Francia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72" name="Google Shape;272;p12"/>
          <p:cNvSpPr txBox="1"/>
          <p:nvPr/>
        </p:nvSpPr>
        <p:spPr>
          <a:xfrm>
            <a:off x="836035" y="5617160"/>
            <a:ext cx="3319345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Cantero central e/calles 1º de Mayo y 4 de Enero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73" name="Google Shape;273;p12"/>
          <p:cNvSpPr txBox="1"/>
          <p:nvPr/>
        </p:nvSpPr>
        <p:spPr>
          <a:xfrm>
            <a:off x="4378750" y="2626210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74" name="Google Shape;274;p12"/>
          <p:cNvSpPr txBox="1"/>
          <p:nvPr/>
        </p:nvSpPr>
        <p:spPr>
          <a:xfrm>
            <a:off x="3442022" y="2537286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</a:t>
            </a:r>
            <a:endParaRPr>
              <a:solidFill>
                <a:srgbClr val="FF740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5" name="Google Shape;275;p12"/>
          <p:cNvSpPr txBox="1"/>
          <p:nvPr/>
        </p:nvSpPr>
        <p:spPr>
          <a:xfrm>
            <a:off x="2236491" y="2386540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</a:t>
            </a:r>
            <a:endParaRPr>
              <a:solidFill>
                <a:srgbClr val="FF740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" name="Google Shape;276;p12"/>
          <p:cNvSpPr txBox="1"/>
          <p:nvPr/>
        </p:nvSpPr>
        <p:spPr>
          <a:xfrm>
            <a:off x="2594102" y="2411200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77" name="Google Shape;277;p12"/>
          <p:cNvSpPr/>
          <p:nvPr/>
        </p:nvSpPr>
        <p:spPr>
          <a:xfrm rot="4631107" flipH="1">
            <a:off x="5406572" y="2581813"/>
            <a:ext cx="156520" cy="123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2"/>
          <p:cNvSpPr txBox="1"/>
          <p:nvPr/>
        </p:nvSpPr>
        <p:spPr>
          <a:xfrm>
            <a:off x="5568515" y="2514479"/>
            <a:ext cx="36541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12" descr="\\spufs.santafeciudad.gov.ar\Mcsf_PU\08_Infraestructura, Avenidas y corredores urbanos\IACU_2020- (04) J.J. Paso\e_ relevamiento fototrafico\IMG_20200814_104306_1.jpg"/>
          <p:cNvPicPr preferRelativeResize="0"/>
          <p:nvPr/>
        </p:nvPicPr>
        <p:blipFill rotWithShape="1">
          <a:blip r:embed="rId5">
            <a:alphaModFix/>
          </a:blip>
          <a:srcRect l="-276" t="10563" r="7430" b="39393"/>
          <a:stretch/>
        </p:blipFill>
        <p:spPr>
          <a:xfrm>
            <a:off x="3985401" y="3343597"/>
            <a:ext cx="2553357" cy="2263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2" descr="\\spufs.santafeciudad.gov.ar\Mcsf_PU\08_Infraestructura, Avenidas y corredores urbanos\IACU_2020- (04) J.J. Paso\e_ relevamiento fototrafico\IMG_20200814_103719_1.jpg"/>
          <p:cNvPicPr preferRelativeResize="0"/>
          <p:nvPr/>
        </p:nvPicPr>
        <p:blipFill rotWithShape="1">
          <a:blip r:embed="rId6">
            <a:alphaModFix/>
          </a:blip>
          <a:srcRect l="38301" r="-1"/>
          <a:stretch/>
        </p:blipFill>
        <p:spPr>
          <a:xfrm>
            <a:off x="6611430" y="3353019"/>
            <a:ext cx="2473043" cy="225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1067" y="3350955"/>
            <a:ext cx="3011668" cy="2258751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2"/>
          <p:cNvSpPr txBox="1"/>
          <p:nvPr/>
        </p:nvSpPr>
        <p:spPr>
          <a:xfrm>
            <a:off x="6555459" y="5609442"/>
            <a:ext cx="257005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Cantero central esquina San Lorenzo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61;p5">
            <a:extLst>
              <a:ext uri="{FF2B5EF4-FFF2-40B4-BE49-F238E27FC236}">
                <a16:creationId xmlns:a16="http://schemas.microsoft.com/office/drawing/2014/main" id="{B1B4AD5D-9CA9-304B-A8D0-958F99D53344}"/>
              </a:ext>
            </a:extLst>
          </p:cNvPr>
          <p:cNvSpPr txBox="1"/>
          <p:nvPr/>
        </p:nvSpPr>
        <p:spPr>
          <a:xfrm>
            <a:off x="6440676" y="1195185"/>
            <a:ext cx="5470525" cy="2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Situación Actual</a:t>
            </a:r>
          </a:p>
        </p:txBody>
      </p:sp>
      <p:sp>
        <p:nvSpPr>
          <p:cNvPr id="24" name="Google Shape;173;p5">
            <a:extLst>
              <a:ext uri="{FF2B5EF4-FFF2-40B4-BE49-F238E27FC236}">
                <a16:creationId xmlns:a16="http://schemas.microsoft.com/office/drawing/2014/main" id="{F8F62CCF-A036-9842-9053-0D032CB45EF3}"/>
              </a:ext>
            </a:extLst>
          </p:cNvPr>
          <p:cNvSpPr txBox="1"/>
          <p:nvPr/>
        </p:nvSpPr>
        <p:spPr>
          <a:xfrm>
            <a:off x="6162297" y="1710471"/>
            <a:ext cx="5154992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Espacio verde público, ubicado en un corredor vial primario de la ciudad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Inaccesible a personas con discapacidad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Escasa de iluminación peatonal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Deterioro de mobiliario urbano y solados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31B6175-4FC5-5E44-B83D-A4F896BD4250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9" name="Google Shape;139;p4">
            <a:extLst>
              <a:ext uri="{FF2B5EF4-FFF2-40B4-BE49-F238E27FC236}">
                <a16:creationId xmlns:a16="http://schemas.microsoft.com/office/drawing/2014/main" id="{E1158D42-CFB0-C34A-87A9-3CAEF955F784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 Av. Juan José Paso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calle 1º de Mayo y Dr. </a:t>
            </a:r>
            <a:r>
              <a:rPr lang="es-ES" sz="11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Zavalla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08703407-EA35-6546-ACCD-437EEE4A8B01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A7D3D99-30FC-3F40-8D06-3CE69AE92098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2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33ADBAD4-22FF-0F46-9C38-CE7A18CB0D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13"/>
          <p:cNvPicPr preferRelativeResize="0"/>
          <p:nvPr/>
        </p:nvPicPr>
        <p:blipFill rotWithShape="1">
          <a:blip r:embed="rId3">
            <a:alphaModFix/>
          </a:blip>
          <a:srcRect t="33130" b="5546"/>
          <a:stretch/>
        </p:blipFill>
        <p:spPr>
          <a:xfrm>
            <a:off x="911224" y="-320083"/>
            <a:ext cx="10406063" cy="6145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06EBB6D3-DEDA-EA4E-8113-BB58B9E5A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14"/>
          <p:cNvPicPr preferRelativeResize="0"/>
          <p:nvPr/>
        </p:nvPicPr>
        <p:blipFill rotWithShape="1">
          <a:blip r:embed="rId3">
            <a:alphaModFix/>
          </a:blip>
          <a:srcRect b="6251"/>
          <a:stretch/>
        </p:blipFill>
        <p:spPr>
          <a:xfrm>
            <a:off x="977298" y="1528299"/>
            <a:ext cx="8137070" cy="211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4"/>
          <p:cNvPicPr preferRelativeResize="0"/>
          <p:nvPr/>
        </p:nvPicPr>
        <p:blipFill rotWithShape="1">
          <a:blip r:embed="rId4">
            <a:alphaModFix/>
          </a:blip>
          <a:srcRect l="7792" t="24610" r="9307" b="22034"/>
          <a:stretch/>
        </p:blipFill>
        <p:spPr>
          <a:xfrm>
            <a:off x="1381675" y="3379162"/>
            <a:ext cx="6928660" cy="2623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4"/>
          <p:cNvPicPr preferRelativeResize="0"/>
          <p:nvPr/>
        </p:nvPicPr>
        <p:blipFill rotWithShape="1">
          <a:blip r:embed="rId5">
            <a:alphaModFix/>
          </a:blip>
          <a:srcRect l="3325" t="36484" r="4045" b="28975"/>
          <a:stretch/>
        </p:blipFill>
        <p:spPr>
          <a:xfrm rot="-5400000">
            <a:off x="8342322" y="2845036"/>
            <a:ext cx="4279338" cy="84523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4"/>
          <p:cNvSpPr/>
          <p:nvPr/>
        </p:nvSpPr>
        <p:spPr>
          <a:xfrm rot="377009">
            <a:off x="9028313" y="4154981"/>
            <a:ext cx="2062118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DR. ZAVALLA</a:t>
            </a:r>
            <a:endParaRPr sz="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7" name="Google Shape;307;p14"/>
          <p:cNvCxnSpPr/>
          <p:nvPr/>
        </p:nvCxnSpPr>
        <p:spPr>
          <a:xfrm flipH="1">
            <a:off x="10588379" y="3110736"/>
            <a:ext cx="14066" cy="173329"/>
          </a:xfrm>
          <a:prstGeom prst="straightConnector1">
            <a:avLst/>
          </a:prstGeom>
          <a:noFill/>
          <a:ln w="317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8" name="Google Shape;308;p14"/>
          <p:cNvSpPr/>
          <p:nvPr/>
        </p:nvSpPr>
        <p:spPr>
          <a:xfrm>
            <a:off x="10447003" y="3048992"/>
            <a:ext cx="296819" cy="296819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4"/>
          <p:cNvSpPr/>
          <p:nvPr/>
        </p:nvSpPr>
        <p:spPr>
          <a:xfrm rot="-456790" flipH="1">
            <a:off x="11114171" y="1411807"/>
            <a:ext cx="126084" cy="8433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4"/>
          <p:cNvSpPr txBox="1"/>
          <p:nvPr/>
        </p:nvSpPr>
        <p:spPr>
          <a:xfrm>
            <a:off x="11042365" y="1095893"/>
            <a:ext cx="365410" cy="312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4"/>
          <p:cNvSpPr/>
          <p:nvPr/>
        </p:nvSpPr>
        <p:spPr>
          <a:xfrm rot="377009">
            <a:off x="9152509" y="1833450"/>
            <a:ext cx="2062118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1° DE MAYO</a:t>
            </a:r>
            <a:endParaRPr sz="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39;p4">
            <a:extLst>
              <a:ext uri="{FF2B5EF4-FFF2-40B4-BE49-F238E27FC236}">
                <a16:creationId xmlns:a16="http://schemas.microsoft.com/office/drawing/2014/main" id="{E3693197-C960-5345-A80A-605DAE32F3A0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Puesta en Valor del Cantero Central Av. Juan José Paso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calle 1º de Mayo y Dr. </a:t>
            </a:r>
            <a:r>
              <a:rPr lang="es-ES" sz="11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Zavalla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10567F4-260D-CD40-BE22-7C196B14C77F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3B0CB18A-4622-ED41-BDA0-0C8526A3109F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34769B9-85AC-7840-9A18-4A5A72BF7C77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2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58535356-A3BB-DA41-B655-69990F745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496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7BE1B02E-CFDB-A845-941E-44AE844A393B}"/>
              </a:ext>
            </a:extLst>
          </p:cNvPr>
          <p:cNvSpPr/>
          <p:nvPr/>
        </p:nvSpPr>
        <p:spPr>
          <a:xfrm>
            <a:off x="911225" y="1098006"/>
            <a:ext cx="851647" cy="85164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7" name="Google Shape;127;p3"/>
          <p:cNvSpPr txBox="1"/>
          <p:nvPr/>
        </p:nvSpPr>
        <p:spPr>
          <a:xfrm>
            <a:off x="911225" y="2358643"/>
            <a:ext cx="511333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80000"/>
              </a:lnSpc>
              <a:buClr>
                <a:srgbClr val="FFFFFF"/>
              </a:buClr>
              <a:buSzPts val="4000"/>
            </a:pPr>
            <a: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Paseo</a:t>
            </a:r>
            <a:b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Cantero Central</a:t>
            </a:r>
          </a:p>
          <a:p>
            <a:pPr lvl="0">
              <a:lnSpc>
                <a:spcPct val="80000"/>
              </a:lnSpc>
              <a:buClr>
                <a:srgbClr val="FFFFFF"/>
              </a:buClr>
              <a:buSzPts val="4000"/>
            </a:pPr>
            <a:r>
              <a:rPr lang="es-AR" sz="40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Av. de los 7 Jefes</a:t>
            </a:r>
          </a:p>
        </p:txBody>
      </p:sp>
      <p:sp>
        <p:nvSpPr>
          <p:cNvPr id="131" name="Google Shape;131;p3"/>
          <p:cNvSpPr/>
          <p:nvPr/>
        </p:nvSpPr>
        <p:spPr>
          <a:xfrm>
            <a:off x="911225" y="4262411"/>
            <a:ext cx="5469600" cy="32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lvl="0">
              <a:lnSpc>
                <a:spcPct val="128571"/>
              </a:lnSpc>
            </a:pPr>
            <a:r>
              <a:rPr lang="es-AR" sz="120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CALLE CASTELLANOS Y PEDRO DÍAZ COLODRERO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64E0462-1E90-2B45-B8EE-83C58C6B68C8}"/>
              </a:ext>
            </a:extLst>
          </p:cNvPr>
          <p:cNvSpPr txBox="1"/>
          <p:nvPr/>
        </p:nvSpPr>
        <p:spPr>
          <a:xfrm>
            <a:off x="1101037" y="1178952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600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A2A4859-4FE2-AC46-B45A-E34BA76C5AE0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FF7402"/>
                </a:solidFill>
              </a:rPr>
              <a:t>Acuerdo Capital</a:t>
            </a:r>
          </a:p>
        </p:txBody>
      </p:sp>
      <p:pic>
        <p:nvPicPr>
          <p:cNvPr id="10" name="Imagen 2">
            <a:extLst>
              <a:ext uri="{FF2B5EF4-FFF2-40B4-BE49-F238E27FC236}">
                <a16:creationId xmlns:a16="http://schemas.microsoft.com/office/drawing/2014/main" id="{487FDD7B-BCAE-6140-8D38-EBB650AB4859}"/>
              </a:ext>
            </a:extLst>
          </p:cNvPr>
          <p:cNvPicPr/>
          <p:nvPr/>
        </p:nvPicPr>
        <p:blipFill rotWithShape="1">
          <a:blip r:embed="rId3"/>
          <a:srcRect l="2034" r="18125"/>
          <a:stretch/>
        </p:blipFill>
        <p:spPr>
          <a:xfrm>
            <a:off x="6095999" y="0"/>
            <a:ext cx="7036123" cy="5826008"/>
          </a:xfrm>
          <a:prstGeom prst="rect">
            <a:avLst/>
          </a:prstGeom>
          <a:ln>
            <a:noFill/>
          </a:ln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F7302293-25DB-8241-BA08-CC4F9135B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47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16"/>
          <p:cNvPicPr preferRelativeResize="0"/>
          <p:nvPr/>
        </p:nvPicPr>
        <p:blipFill rotWithShape="1">
          <a:blip r:embed="rId3">
            <a:alphaModFix/>
          </a:blip>
          <a:srcRect t="27324" b="33590"/>
          <a:stretch/>
        </p:blipFill>
        <p:spPr>
          <a:xfrm>
            <a:off x="835513" y="3243916"/>
            <a:ext cx="10572262" cy="20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6"/>
          <p:cNvSpPr/>
          <p:nvPr/>
        </p:nvSpPr>
        <p:spPr>
          <a:xfrm>
            <a:off x="10483702" y="4800402"/>
            <a:ext cx="296705" cy="2348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6"/>
          <p:cNvSpPr txBox="1"/>
          <p:nvPr/>
        </p:nvSpPr>
        <p:spPr>
          <a:xfrm>
            <a:off x="10788146" y="4811035"/>
            <a:ext cx="365410" cy="3602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39;p4">
            <a:extLst>
              <a:ext uri="{FF2B5EF4-FFF2-40B4-BE49-F238E27FC236}">
                <a16:creationId xmlns:a16="http://schemas.microsoft.com/office/drawing/2014/main" id="{61687B40-C80B-BE48-B26E-477CC04B0462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Paseo Cantero Central Av. de los 7 Jefes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Castellanos y Pedro Díaz </a:t>
            </a:r>
            <a:r>
              <a:rPr lang="es-ES" sz="11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Colodrero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7BA83A5-F37D-F344-A4F9-AFECD4935808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68F6BBD-AA37-7846-A8A9-E7988A950CE7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1189F93-A833-2E4F-8AC7-2B8475A8573F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3</a:t>
            </a:r>
          </a:p>
        </p:txBody>
      </p:sp>
      <p:pic>
        <p:nvPicPr>
          <p:cNvPr id="18" name="Google Shape;136;p4" descr="\\spufs.santafeciudad.gov.ar\Mcsf_PU\01_Espacios verdes y públicos\EVP_2020-(01) Plaza Colón\g_presentacion\Parcelario Santa Fe.jpg">
            <a:extLst>
              <a:ext uri="{FF2B5EF4-FFF2-40B4-BE49-F238E27FC236}">
                <a16:creationId xmlns:a16="http://schemas.microsoft.com/office/drawing/2014/main" id="{78145D7A-91A6-1141-8336-A8F5B84E1B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1997" t="2112" r="39157" b="20824"/>
          <a:stretch/>
        </p:blipFill>
        <p:spPr>
          <a:xfrm>
            <a:off x="9438699" y="778292"/>
            <a:ext cx="1878589" cy="209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42;p4">
            <a:extLst>
              <a:ext uri="{FF2B5EF4-FFF2-40B4-BE49-F238E27FC236}">
                <a16:creationId xmlns:a16="http://schemas.microsoft.com/office/drawing/2014/main" id="{0A3F111E-5629-AC44-A48A-C6BD4BC9A054}"/>
              </a:ext>
            </a:extLst>
          </p:cNvPr>
          <p:cNvSpPr/>
          <p:nvPr/>
        </p:nvSpPr>
        <p:spPr>
          <a:xfrm>
            <a:off x="10735582" y="2006015"/>
            <a:ext cx="296819" cy="296819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44;p4">
            <a:extLst>
              <a:ext uri="{FF2B5EF4-FFF2-40B4-BE49-F238E27FC236}">
                <a16:creationId xmlns:a16="http://schemas.microsoft.com/office/drawing/2014/main" id="{D316A000-F06A-044D-9A7A-D5F885D94F7E}"/>
              </a:ext>
            </a:extLst>
          </p:cNvPr>
          <p:cNvSpPr txBox="1"/>
          <p:nvPr/>
        </p:nvSpPr>
        <p:spPr>
          <a:xfrm>
            <a:off x="905284" y="2145460"/>
            <a:ext cx="933240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 tramos</a:t>
            </a:r>
            <a:r>
              <a:rPr lang="es-ES" sz="44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/ 1100m de extensión</a:t>
            </a:r>
            <a:endParaRPr sz="44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58F42FB7-E45D-C44B-9226-85F8257BF6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04211" y="3277430"/>
            <a:ext cx="3470005" cy="2240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225" y="3277430"/>
            <a:ext cx="3479218" cy="224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4698" y="3277430"/>
            <a:ext cx="3460678" cy="2232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7"/>
          <p:cNvPicPr preferRelativeResize="0"/>
          <p:nvPr/>
        </p:nvPicPr>
        <p:blipFill rotWithShape="1">
          <a:blip r:embed="rId6">
            <a:alphaModFix/>
          </a:blip>
          <a:srcRect t="27324" b="33590"/>
          <a:stretch/>
        </p:blipFill>
        <p:spPr>
          <a:xfrm>
            <a:off x="827694" y="1807639"/>
            <a:ext cx="5286131" cy="1038113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7"/>
          <p:cNvSpPr txBox="1"/>
          <p:nvPr/>
        </p:nvSpPr>
        <p:spPr>
          <a:xfrm>
            <a:off x="4504211" y="5534861"/>
            <a:ext cx="4364564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Cantero central esquina Pedro Zenteno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54" name="Google Shape;354;p17"/>
          <p:cNvSpPr txBox="1"/>
          <p:nvPr/>
        </p:nvSpPr>
        <p:spPr>
          <a:xfrm>
            <a:off x="836035" y="5505741"/>
            <a:ext cx="3112021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Cantero central entre calles Castellanos y Maipú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55" name="Google Shape;355;p17"/>
          <p:cNvSpPr txBox="1"/>
          <p:nvPr/>
        </p:nvSpPr>
        <p:spPr>
          <a:xfrm>
            <a:off x="2011283" y="2539525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56" name="Google Shape;356;p17"/>
          <p:cNvSpPr txBox="1"/>
          <p:nvPr/>
        </p:nvSpPr>
        <p:spPr>
          <a:xfrm>
            <a:off x="4143790" y="2499053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</a:t>
            </a:r>
            <a:endParaRPr>
              <a:solidFill>
                <a:srgbClr val="FF740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" name="Google Shape;357;p17"/>
          <p:cNvSpPr txBox="1"/>
          <p:nvPr/>
        </p:nvSpPr>
        <p:spPr>
          <a:xfrm>
            <a:off x="4625317" y="2505819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58" name="Google Shape;358;p17"/>
          <p:cNvSpPr/>
          <p:nvPr/>
        </p:nvSpPr>
        <p:spPr>
          <a:xfrm rot="10800000" flipH="1">
            <a:off x="5566887" y="2576390"/>
            <a:ext cx="156520" cy="123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7"/>
          <p:cNvSpPr txBox="1"/>
          <p:nvPr/>
        </p:nvSpPr>
        <p:spPr>
          <a:xfrm>
            <a:off x="5728830" y="2509056"/>
            <a:ext cx="36541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7"/>
          <p:cNvSpPr txBox="1"/>
          <p:nvPr/>
        </p:nvSpPr>
        <p:spPr>
          <a:xfrm>
            <a:off x="8134698" y="5543878"/>
            <a:ext cx="344491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Cantero central esquina Pedro Ferré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9;p4">
            <a:extLst>
              <a:ext uri="{FF2B5EF4-FFF2-40B4-BE49-F238E27FC236}">
                <a16:creationId xmlns:a16="http://schemas.microsoft.com/office/drawing/2014/main" id="{4CD9F5A5-106F-3A40-A557-4275729597DA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Paseo Cantero Central Av. de los 7 Jefes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Castellanos y Pedro Díaz </a:t>
            </a:r>
            <a:r>
              <a:rPr lang="es-ES" sz="11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Colodrero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6B84EC1-A6DE-5043-9D1C-40D9827CD333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7D370315-51EB-4248-A626-7005BCDFCE10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5FD8C12-A3C8-6544-A93B-DA597C3C539D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3</a:t>
            </a:r>
          </a:p>
        </p:txBody>
      </p:sp>
      <p:sp>
        <p:nvSpPr>
          <p:cNvPr id="24" name="Google Shape;161;p5">
            <a:extLst>
              <a:ext uri="{FF2B5EF4-FFF2-40B4-BE49-F238E27FC236}">
                <a16:creationId xmlns:a16="http://schemas.microsoft.com/office/drawing/2014/main" id="{5C54CBA4-3714-C242-924D-19B4D7B8514F}"/>
              </a:ext>
            </a:extLst>
          </p:cNvPr>
          <p:cNvSpPr txBox="1"/>
          <p:nvPr/>
        </p:nvSpPr>
        <p:spPr>
          <a:xfrm>
            <a:off x="6440676" y="1195185"/>
            <a:ext cx="5470525" cy="2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Situación Actual</a:t>
            </a:r>
          </a:p>
        </p:txBody>
      </p:sp>
      <p:sp>
        <p:nvSpPr>
          <p:cNvPr id="25" name="Google Shape;173;p5">
            <a:extLst>
              <a:ext uri="{FF2B5EF4-FFF2-40B4-BE49-F238E27FC236}">
                <a16:creationId xmlns:a16="http://schemas.microsoft.com/office/drawing/2014/main" id="{1E122CAA-06F6-AD4C-B87F-330B9F890387}"/>
              </a:ext>
            </a:extLst>
          </p:cNvPr>
          <p:cNvSpPr txBox="1"/>
          <p:nvPr/>
        </p:nvSpPr>
        <p:spPr>
          <a:xfrm>
            <a:off x="6162297" y="1710471"/>
            <a:ext cx="5154992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Espacio verde público, ubicado en un corredor vial primario de la ciudad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Inaccesible a personas con discapacidad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Escasa de iluminación peatonal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Deterioro de mobiliario urbano y solados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6B735F4A-0986-3342-878A-02F262E68C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18"/>
          <p:cNvPicPr preferRelativeResize="0"/>
          <p:nvPr/>
        </p:nvPicPr>
        <p:blipFill rotWithShape="1">
          <a:blip r:embed="rId3">
            <a:alphaModFix/>
          </a:blip>
          <a:srcRect t="21725"/>
          <a:stretch/>
        </p:blipFill>
        <p:spPr>
          <a:xfrm>
            <a:off x="911225" y="-370365"/>
            <a:ext cx="10406063" cy="6175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D678F433-F46D-664C-9821-9940442756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19"/>
          <p:cNvPicPr preferRelativeResize="0"/>
          <p:nvPr/>
        </p:nvPicPr>
        <p:blipFill rotWithShape="1">
          <a:blip r:embed="rId3">
            <a:alphaModFix/>
          </a:blip>
          <a:srcRect t="9596"/>
          <a:stretch/>
        </p:blipFill>
        <p:spPr>
          <a:xfrm>
            <a:off x="911224" y="-414068"/>
            <a:ext cx="10406063" cy="621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A1E2186-801A-4A44-B5ED-629E87397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1224" y="-516955"/>
            <a:ext cx="10406063" cy="6322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B6C3431A-DA52-6B45-B793-0046E8114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21"/>
          <p:cNvPicPr preferRelativeResize="0"/>
          <p:nvPr/>
        </p:nvPicPr>
        <p:blipFill rotWithShape="1">
          <a:blip r:embed="rId3">
            <a:alphaModFix/>
          </a:blip>
          <a:srcRect t="27324" b="33590"/>
          <a:stretch/>
        </p:blipFill>
        <p:spPr>
          <a:xfrm rot="-5400000">
            <a:off x="8525369" y="3107251"/>
            <a:ext cx="4349125" cy="854099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1"/>
          <p:cNvSpPr txBox="1"/>
          <p:nvPr/>
        </p:nvSpPr>
        <p:spPr>
          <a:xfrm>
            <a:off x="1168400" y="5537811"/>
            <a:ext cx="5878813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Tramo: Av. De los 7 Jefes – Tramo Castellanos y Chacabuco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02" name="Google Shape;402;p21"/>
          <p:cNvSpPr/>
          <p:nvPr/>
        </p:nvSpPr>
        <p:spPr>
          <a:xfrm rot="-175225">
            <a:off x="9241823" y="4813848"/>
            <a:ext cx="2062118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CASTELLANOS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3" name="Google Shape;403;p21"/>
          <p:cNvCxnSpPr/>
          <p:nvPr/>
        </p:nvCxnSpPr>
        <p:spPr>
          <a:xfrm>
            <a:off x="10834487" y="4283982"/>
            <a:ext cx="0" cy="345781"/>
          </a:xfrm>
          <a:prstGeom prst="straightConnector1">
            <a:avLst/>
          </a:prstGeom>
          <a:noFill/>
          <a:ln w="317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04" name="Google Shape;404;p21"/>
          <p:cNvSpPr/>
          <p:nvPr/>
        </p:nvSpPr>
        <p:spPr>
          <a:xfrm>
            <a:off x="10512642" y="4147920"/>
            <a:ext cx="629893" cy="629893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1"/>
          <p:cNvSpPr/>
          <p:nvPr/>
        </p:nvSpPr>
        <p:spPr>
          <a:xfrm rot="5400000" flipH="1">
            <a:off x="11114171" y="1736129"/>
            <a:ext cx="126084" cy="8433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1"/>
          <p:cNvSpPr txBox="1"/>
          <p:nvPr/>
        </p:nvSpPr>
        <p:spPr>
          <a:xfrm>
            <a:off x="11042365" y="1420215"/>
            <a:ext cx="365410" cy="312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1"/>
          <p:cNvSpPr txBox="1"/>
          <p:nvPr/>
        </p:nvSpPr>
        <p:spPr>
          <a:xfrm>
            <a:off x="7886219" y="1135481"/>
            <a:ext cx="365410" cy="3331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" name="Google Shape;409;p21"/>
          <p:cNvPicPr preferRelativeResize="0"/>
          <p:nvPr/>
        </p:nvPicPr>
        <p:blipFill rotWithShape="1">
          <a:blip r:embed="rId4">
            <a:alphaModFix/>
          </a:blip>
          <a:srcRect l="1029" t="52467" r="696" b="1534"/>
          <a:stretch/>
        </p:blipFill>
        <p:spPr>
          <a:xfrm>
            <a:off x="1634636" y="3442398"/>
            <a:ext cx="6742909" cy="207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391" y="1534644"/>
            <a:ext cx="8564411" cy="222411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1"/>
          <p:cNvSpPr txBox="1"/>
          <p:nvPr/>
        </p:nvSpPr>
        <p:spPr>
          <a:xfrm>
            <a:off x="8594154" y="993549"/>
            <a:ext cx="365410" cy="3331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1"/>
          <p:cNvSpPr/>
          <p:nvPr/>
        </p:nvSpPr>
        <p:spPr>
          <a:xfrm>
            <a:off x="8423272" y="1062958"/>
            <a:ext cx="195599" cy="15484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1"/>
          <p:cNvSpPr/>
          <p:nvPr/>
        </p:nvSpPr>
        <p:spPr>
          <a:xfrm rot="-598605">
            <a:off x="9151345" y="2323620"/>
            <a:ext cx="206211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P.D.COLODRERO</a:t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39;p4">
            <a:extLst>
              <a:ext uri="{FF2B5EF4-FFF2-40B4-BE49-F238E27FC236}">
                <a16:creationId xmlns:a16="http://schemas.microsoft.com/office/drawing/2014/main" id="{D0D94061-1175-1947-B58C-9E113809EEFF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Paseo Cantero Central Av. de los 7 Jefes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Castellanos y Pedro Díaz </a:t>
            </a:r>
            <a:r>
              <a:rPr lang="es-ES" sz="11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Colodrero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8B9820D-89C9-D54B-839D-260A9E383203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6BC75468-50C8-094C-8CB7-8BBC6AF90A23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9B0DFB4-0831-7C47-9B03-8642904E3D0B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3</a:t>
            </a:r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74AA832C-4FBF-1345-85E3-3D7396F748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2"/>
          <p:cNvSpPr txBox="1"/>
          <p:nvPr/>
        </p:nvSpPr>
        <p:spPr>
          <a:xfrm>
            <a:off x="7886219" y="1117813"/>
            <a:ext cx="365410" cy="3331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2"/>
          <p:cNvSpPr/>
          <p:nvPr/>
        </p:nvSpPr>
        <p:spPr>
          <a:xfrm>
            <a:off x="7715337" y="1187222"/>
            <a:ext cx="195599" cy="15484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4" name="Google Shape;424;p22"/>
          <p:cNvPicPr preferRelativeResize="0"/>
          <p:nvPr/>
        </p:nvPicPr>
        <p:blipFill rotWithShape="1">
          <a:blip r:embed="rId3">
            <a:alphaModFix/>
          </a:blip>
          <a:srcRect l="4514" t="2144" r="6763" b="51817"/>
          <a:stretch/>
        </p:blipFill>
        <p:spPr>
          <a:xfrm>
            <a:off x="1222645" y="3428231"/>
            <a:ext cx="5996473" cy="2041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413" y="1741730"/>
            <a:ext cx="9138944" cy="1948669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2"/>
          <p:cNvSpPr txBox="1"/>
          <p:nvPr/>
        </p:nvSpPr>
        <p:spPr>
          <a:xfrm>
            <a:off x="911225" y="5543878"/>
            <a:ext cx="5878813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Tramo: Av. De los 7 Jefes – Tramo </a:t>
            </a:r>
            <a:r>
              <a:rPr lang="es-ES" sz="1000" dirty="0" err="1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Iturraspe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 P.D. </a:t>
            </a:r>
            <a:r>
              <a:rPr lang="es-ES" sz="1000" dirty="0" err="1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Colodrero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9;p4">
            <a:extLst>
              <a:ext uri="{FF2B5EF4-FFF2-40B4-BE49-F238E27FC236}">
                <a16:creationId xmlns:a16="http://schemas.microsoft.com/office/drawing/2014/main" id="{6219B3E7-B4BF-454A-A4FC-05E2FBBCA615}"/>
              </a:ext>
            </a:extLst>
          </p:cNvPr>
          <p:cNvSpPr txBox="1"/>
          <p:nvPr/>
        </p:nvSpPr>
        <p:spPr>
          <a:xfrm>
            <a:off x="874712" y="1102836"/>
            <a:ext cx="566036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Paseo Cantero Central Av. de los 7 Jefes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Castellanos y Pedro Díaz </a:t>
            </a:r>
            <a:r>
              <a:rPr lang="es-ES" sz="11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Colodrero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F0A6421-0B5C-F24B-85D6-50FD66327C5E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DB33C80F-D061-B64C-A795-62B80B651A9C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E5BED3D-6A4F-5948-8962-707AF93B54E4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3</a:t>
            </a:r>
          </a:p>
        </p:txBody>
      </p:sp>
      <p:pic>
        <p:nvPicPr>
          <p:cNvPr id="24" name="Google Shape;398;p21">
            <a:extLst>
              <a:ext uri="{FF2B5EF4-FFF2-40B4-BE49-F238E27FC236}">
                <a16:creationId xmlns:a16="http://schemas.microsoft.com/office/drawing/2014/main" id="{95E33DB5-DDEA-2440-BED6-71B3EAA3868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7324" b="33590"/>
          <a:stretch/>
        </p:blipFill>
        <p:spPr>
          <a:xfrm rot="-5400000">
            <a:off x="8525369" y="3107251"/>
            <a:ext cx="4349125" cy="85409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402;p21">
            <a:extLst>
              <a:ext uri="{FF2B5EF4-FFF2-40B4-BE49-F238E27FC236}">
                <a16:creationId xmlns:a16="http://schemas.microsoft.com/office/drawing/2014/main" id="{FD8A6DDC-C03D-A543-AFDE-A2488B72C412}"/>
              </a:ext>
            </a:extLst>
          </p:cNvPr>
          <p:cNvSpPr/>
          <p:nvPr/>
        </p:nvSpPr>
        <p:spPr>
          <a:xfrm rot="-175225">
            <a:off x="9241823" y="4813848"/>
            <a:ext cx="2062118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CASTELLANOS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" name="Google Shape;403;p21">
            <a:extLst>
              <a:ext uri="{FF2B5EF4-FFF2-40B4-BE49-F238E27FC236}">
                <a16:creationId xmlns:a16="http://schemas.microsoft.com/office/drawing/2014/main" id="{F74BC337-7F0E-4C49-A8E5-21FAD33E2191}"/>
              </a:ext>
            </a:extLst>
          </p:cNvPr>
          <p:cNvCxnSpPr>
            <a:cxnSpLocks/>
          </p:cNvCxnSpPr>
          <p:nvPr/>
        </p:nvCxnSpPr>
        <p:spPr>
          <a:xfrm flipH="1">
            <a:off x="10819762" y="2351096"/>
            <a:ext cx="10412" cy="676293"/>
          </a:xfrm>
          <a:prstGeom prst="straightConnector1">
            <a:avLst/>
          </a:prstGeom>
          <a:noFill/>
          <a:ln w="317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" name="Google Shape;404;p21">
            <a:extLst>
              <a:ext uri="{FF2B5EF4-FFF2-40B4-BE49-F238E27FC236}">
                <a16:creationId xmlns:a16="http://schemas.microsoft.com/office/drawing/2014/main" id="{D0924EC0-2F50-A243-832E-56150D546AC6}"/>
              </a:ext>
            </a:extLst>
          </p:cNvPr>
          <p:cNvSpPr/>
          <p:nvPr/>
        </p:nvSpPr>
        <p:spPr>
          <a:xfrm>
            <a:off x="10372407" y="2232487"/>
            <a:ext cx="933988" cy="933988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405;p21">
            <a:extLst>
              <a:ext uri="{FF2B5EF4-FFF2-40B4-BE49-F238E27FC236}">
                <a16:creationId xmlns:a16="http://schemas.microsoft.com/office/drawing/2014/main" id="{0D4F22F3-8C91-2740-BBEC-72568432D59E}"/>
              </a:ext>
            </a:extLst>
          </p:cNvPr>
          <p:cNvSpPr/>
          <p:nvPr/>
        </p:nvSpPr>
        <p:spPr>
          <a:xfrm rot="5400000" flipH="1">
            <a:off x="11114171" y="1736129"/>
            <a:ext cx="126084" cy="8433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406;p21">
            <a:extLst>
              <a:ext uri="{FF2B5EF4-FFF2-40B4-BE49-F238E27FC236}">
                <a16:creationId xmlns:a16="http://schemas.microsoft.com/office/drawing/2014/main" id="{A4DBCC82-78BA-4F43-8E64-F144FB2DEE62}"/>
              </a:ext>
            </a:extLst>
          </p:cNvPr>
          <p:cNvSpPr txBox="1"/>
          <p:nvPr/>
        </p:nvSpPr>
        <p:spPr>
          <a:xfrm>
            <a:off x="11042365" y="1420215"/>
            <a:ext cx="365410" cy="312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414;p21">
            <a:extLst>
              <a:ext uri="{FF2B5EF4-FFF2-40B4-BE49-F238E27FC236}">
                <a16:creationId xmlns:a16="http://schemas.microsoft.com/office/drawing/2014/main" id="{A6FC058A-287D-084C-866D-00D5B0B9C9A4}"/>
              </a:ext>
            </a:extLst>
          </p:cNvPr>
          <p:cNvSpPr/>
          <p:nvPr/>
        </p:nvSpPr>
        <p:spPr>
          <a:xfrm rot="-598605">
            <a:off x="9151345" y="2323620"/>
            <a:ext cx="206211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P.D.COLODRERO</a:t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03AE5693-C71B-254D-B447-D426920503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496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7BE1B02E-CFDB-A845-941E-44AE844A393B}"/>
              </a:ext>
            </a:extLst>
          </p:cNvPr>
          <p:cNvSpPr/>
          <p:nvPr/>
        </p:nvSpPr>
        <p:spPr>
          <a:xfrm>
            <a:off x="911225" y="1098006"/>
            <a:ext cx="851647" cy="85164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7" name="Google Shape;127;p3"/>
          <p:cNvSpPr txBox="1"/>
          <p:nvPr/>
        </p:nvSpPr>
        <p:spPr>
          <a:xfrm>
            <a:off x="911224" y="2518453"/>
            <a:ext cx="5469599" cy="142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80000"/>
              </a:lnSpc>
              <a:buClr>
                <a:srgbClr val="FFFFFF"/>
              </a:buClr>
              <a:buSzPts val="4000"/>
            </a:pPr>
            <a:r>
              <a:rPr lang="es-AR" sz="36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Pavimentación y Obras Complementarias en </a:t>
            </a:r>
          </a:p>
          <a:p>
            <a:pPr lvl="0">
              <a:lnSpc>
                <a:spcPct val="80000"/>
              </a:lnSpc>
              <a:buClr>
                <a:srgbClr val="FFFFFF"/>
              </a:buClr>
              <a:buSzPts val="4000"/>
            </a:pPr>
            <a:r>
              <a:rPr lang="es-AR" sz="36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Av. Ángel V. Peñaloza</a:t>
            </a:r>
          </a:p>
        </p:txBody>
      </p:sp>
      <p:sp>
        <p:nvSpPr>
          <p:cNvPr id="131" name="Google Shape;131;p3"/>
          <p:cNvSpPr/>
          <p:nvPr/>
        </p:nvSpPr>
        <p:spPr>
          <a:xfrm>
            <a:off x="911225" y="4262411"/>
            <a:ext cx="5469600" cy="32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lvl="0">
              <a:lnSpc>
                <a:spcPct val="128571"/>
              </a:lnSpc>
            </a:pPr>
            <a:r>
              <a:rPr lang="es-AR" sz="120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GORRITI Y CALLE CHACO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64E0462-1E90-2B45-B8EE-83C58C6B68C8}"/>
              </a:ext>
            </a:extLst>
          </p:cNvPr>
          <p:cNvSpPr txBox="1"/>
          <p:nvPr/>
        </p:nvSpPr>
        <p:spPr>
          <a:xfrm>
            <a:off x="1101037" y="1178952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600" b="1" dirty="0">
                <a:solidFill>
                  <a:schemeClr val="bg1"/>
                </a:solidFill>
              </a:rPr>
              <a:t>4.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A2A4859-4FE2-AC46-B45A-E34BA76C5AE0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FF7402"/>
                </a:solidFill>
              </a:rPr>
              <a:t>Acuerdo Capital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CED580C-6EBA-8146-AB3B-C3E706DF3BA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96000" y="360"/>
            <a:ext cx="7205937" cy="5824626"/>
          </a:xfrm>
          <a:prstGeom prst="rect">
            <a:avLst/>
          </a:prstGeom>
          <a:ln>
            <a:noFill/>
          </a:ln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A603409C-6FC8-8B43-BE94-6D3178489B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62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24"/>
          <p:cNvPicPr preferRelativeResize="0"/>
          <p:nvPr/>
        </p:nvPicPr>
        <p:blipFill rotWithShape="1">
          <a:blip r:embed="rId3">
            <a:alphaModFix/>
          </a:blip>
          <a:srcRect l="5692" t="41304" r="7464" b="27668"/>
          <a:stretch/>
        </p:blipFill>
        <p:spPr>
          <a:xfrm>
            <a:off x="849853" y="3130910"/>
            <a:ext cx="10531737" cy="2014873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4"/>
          <p:cNvSpPr/>
          <p:nvPr/>
        </p:nvSpPr>
        <p:spPr>
          <a:xfrm rot="1155165">
            <a:off x="10483702" y="4626043"/>
            <a:ext cx="296705" cy="2348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4"/>
          <p:cNvSpPr txBox="1"/>
          <p:nvPr/>
        </p:nvSpPr>
        <p:spPr>
          <a:xfrm>
            <a:off x="10788146" y="4636676"/>
            <a:ext cx="365410" cy="3602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39;p4">
            <a:extLst>
              <a:ext uri="{FF2B5EF4-FFF2-40B4-BE49-F238E27FC236}">
                <a16:creationId xmlns:a16="http://schemas.microsoft.com/office/drawing/2014/main" id="{3B87D9DC-ACBF-4148-B3D5-10086EAD5A15}"/>
              </a:ext>
            </a:extLst>
          </p:cNvPr>
          <p:cNvSpPr txBox="1"/>
          <p:nvPr/>
        </p:nvSpPr>
        <p:spPr>
          <a:xfrm>
            <a:off x="874712" y="1102836"/>
            <a:ext cx="606573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Pavimentación y Obras Complementarias en Av. Peñaloza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Gorriti y calle Chaco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C024324-62AC-8B47-8559-76956C863358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280912F-3153-FA41-9911-A8F3A2398065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6AB0078-1ACC-3043-BD4A-4D090D09CE99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4</a:t>
            </a:r>
          </a:p>
        </p:txBody>
      </p:sp>
      <p:pic>
        <p:nvPicPr>
          <p:cNvPr id="18" name="Google Shape;136;p4" descr="\\spufs.santafeciudad.gov.ar\Mcsf_PU\01_Espacios verdes y públicos\EVP_2020-(01) Plaza Colón\g_presentacion\Parcelario Santa Fe.jpg">
            <a:extLst>
              <a:ext uri="{FF2B5EF4-FFF2-40B4-BE49-F238E27FC236}">
                <a16:creationId xmlns:a16="http://schemas.microsoft.com/office/drawing/2014/main" id="{2B881C6F-6F2C-974D-B640-05CFF876B11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1997" t="2112" r="39157" b="20824"/>
          <a:stretch/>
        </p:blipFill>
        <p:spPr>
          <a:xfrm>
            <a:off x="9438699" y="778292"/>
            <a:ext cx="1878589" cy="209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42;p4">
            <a:extLst>
              <a:ext uri="{FF2B5EF4-FFF2-40B4-BE49-F238E27FC236}">
                <a16:creationId xmlns:a16="http://schemas.microsoft.com/office/drawing/2014/main" id="{310D4FF9-3905-8348-8095-1FBA96AE829C}"/>
              </a:ext>
            </a:extLst>
          </p:cNvPr>
          <p:cNvSpPr/>
          <p:nvPr/>
        </p:nvSpPr>
        <p:spPr>
          <a:xfrm>
            <a:off x="10304862" y="1102836"/>
            <a:ext cx="296819" cy="296819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44;p4">
            <a:extLst>
              <a:ext uri="{FF2B5EF4-FFF2-40B4-BE49-F238E27FC236}">
                <a16:creationId xmlns:a16="http://schemas.microsoft.com/office/drawing/2014/main" id="{6E7D66BC-CA27-DF43-BDA3-88C88B55C551}"/>
              </a:ext>
            </a:extLst>
          </p:cNvPr>
          <p:cNvSpPr txBox="1"/>
          <p:nvPr/>
        </p:nvSpPr>
        <p:spPr>
          <a:xfrm>
            <a:off x="905284" y="2145460"/>
            <a:ext cx="933240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1350 metros de extensión</a:t>
            </a:r>
            <a:endParaRPr sz="44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0894C8FA-55EA-0A43-A57F-FB438F938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2095" y="3200655"/>
            <a:ext cx="2975539" cy="2231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5"/>
          <p:cNvPicPr preferRelativeResize="0"/>
          <p:nvPr/>
        </p:nvPicPr>
        <p:blipFill rotWithShape="1">
          <a:blip r:embed="rId4">
            <a:alphaModFix/>
          </a:blip>
          <a:srcRect l="5692" t="41304" r="7464" b="27668"/>
          <a:stretch/>
        </p:blipFill>
        <p:spPr>
          <a:xfrm>
            <a:off x="953456" y="1772924"/>
            <a:ext cx="5250494" cy="100449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25"/>
          <p:cNvSpPr txBox="1"/>
          <p:nvPr/>
        </p:nvSpPr>
        <p:spPr>
          <a:xfrm>
            <a:off x="4742607" y="5464150"/>
            <a:ext cx="284347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 err="1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Av.Peñaloza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 Callejón Funes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72" name="Google Shape;472;p25"/>
          <p:cNvSpPr txBox="1"/>
          <p:nvPr/>
        </p:nvSpPr>
        <p:spPr>
          <a:xfrm>
            <a:off x="8629777" y="5464150"/>
            <a:ext cx="277799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Av. Peñaloza y Pje. A. </a:t>
            </a:r>
            <a:r>
              <a:rPr lang="es-ES" sz="1000" dirty="0" err="1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Camelli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73" name="Google Shape;473;p25"/>
          <p:cNvSpPr txBox="1"/>
          <p:nvPr/>
        </p:nvSpPr>
        <p:spPr>
          <a:xfrm>
            <a:off x="836035" y="5435030"/>
            <a:ext cx="3151194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 err="1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Av.Peñaloza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 calle Neuquén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74" name="Google Shape;474;p25"/>
          <p:cNvSpPr txBox="1"/>
          <p:nvPr/>
        </p:nvSpPr>
        <p:spPr>
          <a:xfrm>
            <a:off x="4626013" y="2357749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75" name="Google Shape;475;p25"/>
          <p:cNvSpPr txBox="1"/>
          <p:nvPr/>
        </p:nvSpPr>
        <p:spPr>
          <a:xfrm>
            <a:off x="2873014" y="2357749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</a:t>
            </a:r>
            <a:endParaRPr>
              <a:solidFill>
                <a:srgbClr val="FF740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6" name="Google Shape;476;p25"/>
          <p:cNvSpPr txBox="1"/>
          <p:nvPr/>
        </p:nvSpPr>
        <p:spPr>
          <a:xfrm>
            <a:off x="3578703" y="2361353"/>
            <a:ext cx="40576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77" name="Google Shape;477;p25"/>
          <p:cNvSpPr/>
          <p:nvPr/>
        </p:nvSpPr>
        <p:spPr>
          <a:xfrm rot="-9716861" flipH="1">
            <a:off x="5682271" y="2527895"/>
            <a:ext cx="156520" cy="123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25"/>
          <p:cNvSpPr txBox="1"/>
          <p:nvPr/>
        </p:nvSpPr>
        <p:spPr>
          <a:xfrm>
            <a:off x="5844214" y="2460561"/>
            <a:ext cx="36541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1" name="Google Shape;481;p25"/>
          <p:cNvPicPr preferRelativeResize="0"/>
          <p:nvPr/>
        </p:nvPicPr>
        <p:blipFill rotWithShape="1">
          <a:blip r:embed="rId5">
            <a:alphaModFix/>
          </a:blip>
          <a:srcRect t="22478" b="21582"/>
          <a:stretch/>
        </p:blipFill>
        <p:spPr>
          <a:xfrm>
            <a:off x="8615636" y="3197171"/>
            <a:ext cx="2992197" cy="2231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42607" y="3195394"/>
            <a:ext cx="2978056" cy="223354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9;p4">
            <a:extLst>
              <a:ext uri="{FF2B5EF4-FFF2-40B4-BE49-F238E27FC236}">
                <a16:creationId xmlns:a16="http://schemas.microsoft.com/office/drawing/2014/main" id="{5FB6477A-7B29-214D-8EA8-9061E63F1983}"/>
              </a:ext>
            </a:extLst>
          </p:cNvPr>
          <p:cNvSpPr txBox="1"/>
          <p:nvPr/>
        </p:nvSpPr>
        <p:spPr>
          <a:xfrm>
            <a:off x="874712" y="1102836"/>
            <a:ext cx="606573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Pavimentación y Obras Complementarias en Av. Peñaloza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Gorriti y calle Chaco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D88F70C-998F-9F49-B8B7-4D03690E2991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55AD06BF-4FB0-BD4A-88F8-7B79FFF2AF67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AE30B40-3826-2A4B-9FBD-D287492B686F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4</a:t>
            </a:r>
          </a:p>
        </p:txBody>
      </p:sp>
      <p:sp>
        <p:nvSpPr>
          <p:cNvPr id="24" name="Google Shape;161;p5">
            <a:extLst>
              <a:ext uri="{FF2B5EF4-FFF2-40B4-BE49-F238E27FC236}">
                <a16:creationId xmlns:a16="http://schemas.microsoft.com/office/drawing/2014/main" id="{D9E79485-9F90-ED42-98C9-B829430B945F}"/>
              </a:ext>
            </a:extLst>
          </p:cNvPr>
          <p:cNvSpPr txBox="1"/>
          <p:nvPr/>
        </p:nvSpPr>
        <p:spPr>
          <a:xfrm>
            <a:off x="6440676" y="1195185"/>
            <a:ext cx="5470525" cy="2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Situación Actual</a:t>
            </a:r>
          </a:p>
        </p:txBody>
      </p:sp>
      <p:sp>
        <p:nvSpPr>
          <p:cNvPr id="25" name="Google Shape;173;p5">
            <a:extLst>
              <a:ext uri="{FF2B5EF4-FFF2-40B4-BE49-F238E27FC236}">
                <a16:creationId xmlns:a16="http://schemas.microsoft.com/office/drawing/2014/main" id="{F6274D27-C4C4-C14E-9BB0-0EBC1B5D5228}"/>
              </a:ext>
            </a:extLst>
          </p:cNvPr>
          <p:cNvSpPr txBox="1"/>
          <p:nvPr/>
        </p:nvSpPr>
        <p:spPr>
          <a:xfrm>
            <a:off x="6162297" y="1710471"/>
            <a:ext cx="515499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Avenida de una sola calzada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Alto flujo vehicular y problemas de movilidad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Desagüe pluvial a cielo abierto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Bocacalles incompletos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28E42A83-F34F-4941-9BF6-D7CD01FD44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26"/>
          <p:cNvPicPr preferRelativeResize="0"/>
          <p:nvPr/>
        </p:nvPicPr>
        <p:blipFill rotWithShape="1">
          <a:blip r:embed="rId3">
            <a:alphaModFix/>
          </a:blip>
          <a:srcRect l="145" r="1"/>
          <a:stretch/>
        </p:blipFill>
        <p:spPr>
          <a:xfrm>
            <a:off x="0" y="918629"/>
            <a:ext cx="6506247" cy="4886859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26"/>
          <p:cNvSpPr txBox="1"/>
          <p:nvPr/>
        </p:nvSpPr>
        <p:spPr>
          <a:xfrm>
            <a:off x="813077" y="634153"/>
            <a:ext cx="15657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Estado Actual</a:t>
            </a:r>
            <a:endParaRPr lang="es-ES" sz="105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95" name="Google Shape;495;p26"/>
          <p:cNvSpPr txBox="1"/>
          <p:nvPr/>
        </p:nvSpPr>
        <p:spPr>
          <a:xfrm>
            <a:off x="6096000" y="634173"/>
            <a:ext cx="421554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Propuesta de Intervención</a:t>
            </a:r>
            <a:endParaRPr lang="es-ES" sz="105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489" name="Google Shape;489;p26"/>
          <p:cNvPicPr preferRelativeResize="0"/>
          <p:nvPr/>
        </p:nvPicPr>
        <p:blipFill rotWithShape="1">
          <a:blip r:embed="rId4">
            <a:alphaModFix/>
          </a:blip>
          <a:srcRect l="1" r="224"/>
          <a:stretch/>
        </p:blipFill>
        <p:spPr>
          <a:xfrm>
            <a:off x="6096000" y="918629"/>
            <a:ext cx="6496952" cy="4886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D7210221-3D3D-864E-800B-FE050723AB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39;p4">
            <a:extLst>
              <a:ext uri="{FF2B5EF4-FFF2-40B4-BE49-F238E27FC236}">
                <a16:creationId xmlns:a16="http://schemas.microsoft.com/office/drawing/2014/main" id="{5FB6477A-7B29-214D-8EA8-9061E63F1983}"/>
              </a:ext>
            </a:extLst>
          </p:cNvPr>
          <p:cNvSpPr txBox="1"/>
          <p:nvPr/>
        </p:nvSpPr>
        <p:spPr>
          <a:xfrm>
            <a:off x="874712" y="1102836"/>
            <a:ext cx="606573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Pavimentación y Obras Complementarias en Av. Peñaloza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Gorriti y calle Chaco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D88F70C-998F-9F49-B8B7-4D03690E2991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55AD06BF-4FB0-BD4A-88F8-7B79FFF2AF67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AE30B40-3826-2A4B-9FBD-D287492B686F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4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4377CCC-8ECE-DF45-A394-40763EBB4D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3" t="8964" r="32941" b="80153"/>
          <a:stretch/>
        </p:blipFill>
        <p:spPr>
          <a:xfrm rot="5400000">
            <a:off x="8500223" y="3385517"/>
            <a:ext cx="4418823" cy="570953"/>
          </a:xfrm>
          <a:prstGeom prst="rect">
            <a:avLst/>
          </a:prstGeom>
        </p:spPr>
      </p:pic>
      <p:sp>
        <p:nvSpPr>
          <p:cNvPr id="29" name="CustomShape 8">
            <a:extLst>
              <a:ext uri="{FF2B5EF4-FFF2-40B4-BE49-F238E27FC236}">
                <a16:creationId xmlns:a16="http://schemas.microsoft.com/office/drawing/2014/main" id="{88C356EC-763B-934C-9053-250EC40FCDD4}"/>
              </a:ext>
            </a:extLst>
          </p:cNvPr>
          <p:cNvSpPr/>
          <p:nvPr/>
        </p:nvSpPr>
        <p:spPr>
          <a:xfrm rot="16200000" flipV="1">
            <a:off x="11106395" y="2325680"/>
            <a:ext cx="124920" cy="831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" name="CustomShape 9">
            <a:extLst>
              <a:ext uri="{FF2B5EF4-FFF2-40B4-BE49-F238E27FC236}">
                <a16:creationId xmlns:a16="http://schemas.microsoft.com/office/drawing/2014/main" id="{61CD20A0-F135-1F4A-A6D1-759590BA72C2}"/>
              </a:ext>
            </a:extLst>
          </p:cNvPr>
          <p:cNvSpPr/>
          <p:nvPr/>
        </p:nvSpPr>
        <p:spPr>
          <a:xfrm>
            <a:off x="11033315" y="2011040"/>
            <a:ext cx="364320" cy="31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1800"/>
              </a:lnSpc>
            </a:pPr>
            <a:r>
              <a:rPr lang="es-ES" sz="1200" b="0" strike="noStrike" spc="-1">
                <a:solidFill>
                  <a:srgbClr val="808080"/>
                </a:solidFill>
                <a:latin typeface="Calibri"/>
                <a:ea typeface="DejaVu Sans"/>
              </a:rPr>
              <a:t>N</a:t>
            </a:r>
            <a:endParaRPr lang="es-AR" sz="1200" b="0" strike="noStrike" spc="-1">
              <a:latin typeface="Arial"/>
            </a:endParaRPr>
          </a:p>
        </p:txBody>
      </p:sp>
      <p:sp>
        <p:nvSpPr>
          <p:cNvPr id="31" name="CustomShape 11">
            <a:extLst>
              <a:ext uri="{FF2B5EF4-FFF2-40B4-BE49-F238E27FC236}">
                <a16:creationId xmlns:a16="http://schemas.microsoft.com/office/drawing/2014/main" id="{8D14F9F4-4EBB-2040-BDDB-F79A31E1D593}"/>
              </a:ext>
            </a:extLst>
          </p:cNvPr>
          <p:cNvSpPr/>
          <p:nvPr/>
        </p:nvSpPr>
        <p:spPr>
          <a:xfrm>
            <a:off x="911160" y="5559410"/>
            <a:ext cx="5877720" cy="2447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40404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Av. Peñaloza – Tramo Callejón Funes y </a:t>
            </a:r>
            <a:r>
              <a:rPr lang="es-ES" sz="1000" b="0" strike="noStrike" spc="-1" dirty="0" err="1">
                <a:solidFill>
                  <a:srgbClr val="40404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Piedrabuena</a:t>
            </a:r>
            <a:endParaRPr lang="es-AR" sz="1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9BDDB1D3-2B34-6D43-A87A-A0D7D93E87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23786" r="16030" b="25299"/>
          <a:stretch/>
        </p:blipFill>
        <p:spPr>
          <a:xfrm>
            <a:off x="911160" y="2108945"/>
            <a:ext cx="8164357" cy="3424887"/>
          </a:xfrm>
          <a:prstGeom prst="rect">
            <a:avLst/>
          </a:prstGeom>
        </p:spPr>
      </p:pic>
      <p:sp>
        <p:nvSpPr>
          <p:cNvPr id="33" name="CustomShape 2">
            <a:extLst>
              <a:ext uri="{FF2B5EF4-FFF2-40B4-BE49-F238E27FC236}">
                <a16:creationId xmlns:a16="http://schemas.microsoft.com/office/drawing/2014/main" id="{D2E7FD0F-E43E-1048-8957-BDD2FEC83338}"/>
              </a:ext>
            </a:extLst>
          </p:cNvPr>
          <p:cNvSpPr/>
          <p:nvPr/>
        </p:nvSpPr>
        <p:spPr>
          <a:xfrm rot="20358980">
            <a:off x="7856821" y="1797275"/>
            <a:ext cx="364320" cy="318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1800"/>
              </a:lnSpc>
            </a:pPr>
            <a:r>
              <a:rPr lang="es-ES" sz="1600" b="0" strike="noStrike" spc="-1">
                <a:solidFill>
                  <a:srgbClr val="808080"/>
                </a:solidFill>
                <a:latin typeface="Calibri"/>
                <a:ea typeface="DejaVu Sans"/>
              </a:rPr>
              <a:t>N</a:t>
            </a:r>
            <a:endParaRPr lang="es-AR" sz="1600" b="0" strike="noStrike" spc="-1">
              <a:latin typeface="Arial"/>
            </a:endParaRPr>
          </a:p>
        </p:txBody>
      </p:sp>
      <p:sp>
        <p:nvSpPr>
          <p:cNvPr id="34" name="CustomShape 3">
            <a:extLst>
              <a:ext uri="{FF2B5EF4-FFF2-40B4-BE49-F238E27FC236}">
                <a16:creationId xmlns:a16="http://schemas.microsoft.com/office/drawing/2014/main" id="{54E31572-0767-564A-9C5E-04DC266227D7}"/>
              </a:ext>
            </a:extLst>
          </p:cNvPr>
          <p:cNvSpPr/>
          <p:nvPr/>
        </p:nvSpPr>
        <p:spPr>
          <a:xfrm rot="20358980">
            <a:off x="7715160" y="1986502"/>
            <a:ext cx="194400" cy="15372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" name="CustomShape 7">
            <a:extLst>
              <a:ext uri="{FF2B5EF4-FFF2-40B4-BE49-F238E27FC236}">
                <a16:creationId xmlns:a16="http://schemas.microsoft.com/office/drawing/2014/main" id="{3F25ED5F-7CBE-9D4A-A765-D5B8DCDC363A}"/>
              </a:ext>
            </a:extLst>
          </p:cNvPr>
          <p:cNvSpPr/>
          <p:nvPr/>
        </p:nvSpPr>
        <p:spPr>
          <a:xfrm>
            <a:off x="10117485" y="2367260"/>
            <a:ext cx="909573" cy="1465036"/>
          </a:xfrm>
          <a:prstGeom prst="ellipse">
            <a:avLst/>
          </a:prstGeom>
          <a:solidFill>
            <a:srgbClr val="FF7402">
              <a:alpha val="48000"/>
            </a:srgbClr>
          </a:solidFill>
          <a:ln>
            <a:solidFill>
              <a:srgbClr val="FF740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C6C351E0-9DF3-4E40-B44A-5FD81DD540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55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496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7BE1B02E-CFDB-A845-941E-44AE844A393B}"/>
              </a:ext>
            </a:extLst>
          </p:cNvPr>
          <p:cNvSpPr/>
          <p:nvPr/>
        </p:nvSpPr>
        <p:spPr>
          <a:xfrm>
            <a:off x="911225" y="1098006"/>
            <a:ext cx="851647" cy="85164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7" name="Google Shape;127;p3"/>
          <p:cNvSpPr txBox="1"/>
          <p:nvPr/>
        </p:nvSpPr>
        <p:spPr>
          <a:xfrm>
            <a:off x="911224" y="2518453"/>
            <a:ext cx="5469599" cy="142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80000"/>
              </a:lnSpc>
              <a:buClr>
                <a:srgbClr val="FFFFFF"/>
              </a:buClr>
              <a:buSzPts val="4000"/>
            </a:pPr>
            <a:r>
              <a:rPr lang="es-AR" sz="36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Pavimentación y Obras Complementarias en </a:t>
            </a:r>
          </a:p>
          <a:p>
            <a:pPr lvl="0">
              <a:lnSpc>
                <a:spcPct val="80000"/>
              </a:lnSpc>
              <a:buClr>
                <a:srgbClr val="FFFFFF"/>
              </a:buClr>
              <a:buSzPts val="4000"/>
            </a:pPr>
            <a:r>
              <a:rPr lang="es-AR" sz="3600" b="1" spc="-15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Calle Larrea</a:t>
            </a:r>
          </a:p>
        </p:txBody>
      </p:sp>
      <p:sp>
        <p:nvSpPr>
          <p:cNvPr id="131" name="Google Shape;131;p3"/>
          <p:cNvSpPr/>
          <p:nvPr/>
        </p:nvSpPr>
        <p:spPr>
          <a:xfrm>
            <a:off x="911225" y="4262411"/>
            <a:ext cx="5469600" cy="32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lvl="0">
              <a:lnSpc>
                <a:spcPct val="128571"/>
              </a:lnSpc>
            </a:pPr>
            <a:r>
              <a:rPr lang="es-AR" sz="1200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BLAS PARERA Y AV. PEÑALOZA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64E0462-1E90-2B45-B8EE-83C58C6B68C8}"/>
              </a:ext>
            </a:extLst>
          </p:cNvPr>
          <p:cNvSpPr txBox="1"/>
          <p:nvPr/>
        </p:nvSpPr>
        <p:spPr>
          <a:xfrm>
            <a:off x="1101037" y="1178952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600" b="1" dirty="0">
                <a:solidFill>
                  <a:schemeClr val="bg1"/>
                </a:solidFill>
              </a:rPr>
              <a:t>5.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A2A4859-4FE2-AC46-B45A-E34BA76C5AE0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FF7402"/>
                </a:solidFill>
              </a:rPr>
              <a:t>Acuerdo Capital</a:t>
            </a:r>
          </a:p>
        </p:txBody>
      </p:sp>
      <p:pic>
        <p:nvPicPr>
          <p:cNvPr id="11" name="Google Shape;503;p27">
            <a:extLst>
              <a:ext uri="{FF2B5EF4-FFF2-40B4-BE49-F238E27FC236}">
                <a16:creationId xmlns:a16="http://schemas.microsoft.com/office/drawing/2014/main" id="{CCE8CE47-1AAF-F641-B714-691609ADBD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3557" r="7126"/>
          <a:stretch/>
        </p:blipFill>
        <p:spPr>
          <a:xfrm>
            <a:off x="6096000" y="0"/>
            <a:ext cx="6160194" cy="582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095C1F5-9118-FF4E-915B-328A8EAE0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26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28"/>
          <p:cNvPicPr preferRelativeResize="0"/>
          <p:nvPr/>
        </p:nvPicPr>
        <p:blipFill rotWithShape="1">
          <a:blip r:embed="rId3">
            <a:alphaModFix/>
          </a:blip>
          <a:srcRect l="1043" t="31054" r="2378" b="25892"/>
          <a:stretch/>
        </p:blipFill>
        <p:spPr>
          <a:xfrm>
            <a:off x="835024" y="3359999"/>
            <a:ext cx="10509009" cy="2070848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8"/>
          <p:cNvSpPr/>
          <p:nvPr/>
        </p:nvSpPr>
        <p:spPr>
          <a:xfrm rot="-6552110">
            <a:off x="10483702" y="4909743"/>
            <a:ext cx="296705" cy="2348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28"/>
          <p:cNvSpPr txBox="1"/>
          <p:nvPr/>
        </p:nvSpPr>
        <p:spPr>
          <a:xfrm>
            <a:off x="10788146" y="4920376"/>
            <a:ext cx="365410" cy="3602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39;p4">
            <a:extLst>
              <a:ext uri="{FF2B5EF4-FFF2-40B4-BE49-F238E27FC236}">
                <a16:creationId xmlns:a16="http://schemas.microsoft.com/office/drawing/2014/main" id="{EA043134-18E5-5544-BE8D-AF2B4434375E}"/>
              </a:ext>
            </a:extLst>
          </p:cNvPr>
          <p:cNvSpPr txBox="1"/>
          <p:nvPr/>
        </p:nvSpPr>
        <p:spPr>
          <a:xfrm>
            <a:off x="874712" y="1102836"/>
            <a:ext cx="606573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Pavimentación y Obras Complementarias en Calle Larrea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Blas </a:t>
            </a:r>
            <a:r>
              <a:rPr lang="es-ES" sz="11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Parera</a:t>
            </a:r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 Av. Peñaloza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54686D6-F7A2-3C40-8BDF-7992BD339B97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D7E3366-D287-A544-BA73-889581CC1FF1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615A476-FA04-FF48-A572-E233E17E525C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5</a:t>
            </a:r>
          </a:p>
        </p:txBody>
      </p:sp>
      <p:pic>
        <p:nvPicPr>
          <p:cNvPr id="18" name="Google Shape;136;p4" descr="\\spufs.santafeciudad.gov.ar\Mcsf_PU\01_Espacios verdes y públicos\EVP_2020-(01) Plaza Colón\g_presentacion\Parcelario Santa Fe.jpg">
            <a:extLst>
              <a:ext uri="{FF2B5EF4-FFF2-40B4-BE49-F238E27FC236}">
                <a16:creationId xmlns:a16="http://schemas.microsoft.com/office/drawing/2014/main" id="{D9FAD5B7-939F-2E4D-9D92-9C1E193FA6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1997" t="2112" r="39157" b="20824"/>
          <a:stretch/>
        </p:blipFill>
        <p:spPr>
          <a:xfrm>
            <a:off x="9438699" y="778292"/>
            <a:ext cx="1878589" cy="209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42;p4">
            <a:extLst>
              <a:ext uri="{FF2B5EF4-FFF2-40B4-BE49-F238E27FC236}">
                <a16:creationId xmlns:a16="http://schemas.microsoft.com/office/drawing/2014/main" id="{B63155B1-452E-1C4B-8EE2-D2D6BEBE9D30}"/>
              </a:ext>
            </a:extLst>
          </p:cNvPr>
          <p:cNvSpPr/>
          <p:nvPr/>
        </p:nvSpPr>
        <p:spPr>
          <a:xfrm>
            <a:off x="10175531" y="1220173"/>
            <a:ext cx="296819" cy="296819"/>
          </a:xfrm>
          <a:prstGeom prst="ellipse">
            <a:avLst/>
          </a:prstGeom>
          <a:solidFill>
            <a:srgbClr val="FF7402">
              <a:alpha val="47843"/>
            </a:srgbClr>
          </a:solidFill>
          <a:ln w="12700" cap="flat" cmpd="sng">
            <a:solidFill>
              <a:srgbClr val="FF74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44;p4">
            <a:extLst>
              <a:ext uri="{FF2B5EF4-FFF2-40B4-BE49-F238E27FC236}">
                <a16:creationId xmlns:a16="http://schemas.microsoft.com/office/drawing/2014/main" id="{6812CF59-59EA-E547-9AA1-4BE4B9FCE3E2}"/>
              </a:ext>
            </a:extLst>
          </p:cNvPr>
          <p:cNvSpPr txBox="1"/>
          <p:nvPr/>
        </p:nvSpPr>
        <p:spPr>
          <a:xfrm>
            <a:off x="905284" y="2145460"/>
            <a:ext cx="933240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1250 metros de extensión</a:t>
            </a:r>
            <a:endParaRPr sz="44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3E5A383A-9D15-8244-90A3-14E350709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29"/>
          <p:cNvPicPr preferRelativeResize="0"/>
          <p:nvPr/>
        </p:nvPicPr>
        <p:blipFill rotWithShape="1">
          <a:blip r:embed="rId3">
            <a:alphaModFix/>
          </a:blip>
          <a:srcRect l="1043" t="31054" r="2378" b="25892"/>
          <a:stretch/>
        </p:blipFill>
        <p:spPr>
          <a:xfrm>
            <a:off x="927251" y="1911944"/>
            <a:ext cx="5168749" cy="1018526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29"/>
          <p:cNvSpPr txBox="1"/>
          <p:nvPr/>
        </p:nvSpPr>
        <p:spPr>
          <a:xfrm>
            <a:off x="4540849" y="5543878"/>
            <a:ext cx="284347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Esquina Larrea y Diagonal Aguado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534" name="Google Shape;534;p29"/>
          <p:cNvSpPr txBox="1"/>
          <p:nvPr/>
        </p:nvSpPr>
        <p:spPr>
          <a:xfrm>
            <a:off x="8287932" y="5543878"/>
            <a:ext cx="227148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Esquina Larrea y </a:t>
            </a:r>
            <a:r>
              <a:rPr lang="es-ES" sz="1000" dirty="0" err="1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Azopardo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535" name="Google Shape;535;p29"/>
          <p:cNvSpPr txBox="1"/>
          <p:nvPr/>
        </p:nvSpPr>
        <p:spPr>
          <a:xfrm>
            <a:off x="836035" y="5514758"/>
            <a:ext cx="3151194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1.</a:t>
            </a:r>
            <a:r>
              <a:rPr lang="es-ES" sz="1000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Larrea entre </a:t>
            </a:r>
            <a:r>
              <a:rPr lang="es-ES" sz="1000" dirty="0" err="1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Av.Peñaloza</a:t>
            </a:r>
            <a:r>
              <a:rPr lang="es-ES" sz="10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 Diag. Aguado</a:t>
            </a:r>
            <a:endParaRPr sz="100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536" name="Google Shape;536;p29"/>
          <p:cNvSpPr txBox="1"/>
          <p:nvPr/>
        </p:nvSpPr>
        <p:spPr>
          <a:xfrm>
            <a:off x="4881325" y="2484688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537" name="Google Shape;537;p29"/>
          <p:cNvSpPr txBox="1"/>
          <p:nvPr/>
        </p:nvSpPr>
        <p:spPr>
          <a:xfrm>
            <a:off x="2804323" y="2510800"/>
            <a:ext cx="6836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</a:t>
            </a:r>
            <a:endParaRPr dirty="0">
              <a:solidFill>
                <a:srgbClr val="FF740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8" name="Google Shape;538;p29"/>
          <p:cNvSpPr txBox="1"/>
          <p:nvPr/>
        </p:nvSpPr>
        <p:spPr>
          <a:xfrm>
            <a:off x="3842434" y="2628550"/>
            <a:ext cx="40576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</a:t>
            </a:r>
            <a:endParaRPr sz="2000" b="1">
              <a:solidFill>
                <a:srgbClr val="FF740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539" name="Google Shape;539;p29"/>
          <p:cNvSpPr/>
          <p:nvPr/>
        </p:nvSpPr>
        <p:spPr>
          <a:xfrm rot="4500000" flipH="1">
            <a:off x="5568648" y="2680946"/>
            <a:ext cx="156520" cy="123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29"/>
          <p:cNvSpPr txBox="1"/>
          <p:nvPr/>
        </p:nvSpPr>
        <p:spPr>
          <a:xfrm>
            <a:off x="5730591" y="2613612"/>
            <a:ext cx="36541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3" name="Google Shape;543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4508" y="3291310"/>
            <a:ext cx="2994332" cy="2245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29"/>
          <p:cNvPicPr preferRelativeResize="0"/>
          <p:nvPr/>
        </p:nvPicPr>
        <p:blipFill rotWithShape="1">
          <a:blip r:embed="rId5">
            <a:alphaModFix/>
          </a:blip>
          <a:srcRect t="24004" b="24109"/>
          <a:stretch/>
        </p:blipFill>
        <p:spPr>
          <a:xfrm>
            <a:off x="8339780" y="3287071"/>
            <a:ext cx="3242621" cy="2243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3799" y="3287071"/>
            <a:ext cx="2983835" cy="223787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25633D48-C663-9640-991E-7A230A58A037}"/>
              </a:ext>
            </a:extLst>
          </p:cNvPr>
          <p:cNvSpPr txBox="1"/>
          <p:nvPr/>
        </p:nvSpPr>
        <p:spPr>
          <a:xfrm>
            <a:off x="911225" y="457398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494963"/>
                </a:solidFill>
              </a:rPr>
              <a:t>Acuerdo Capital</a:t>
            </a:r>
          </a:p>
        </p:txBody>
      </p:sp>
      <p:sp>
        <p:nvSpPr>
          <p:cNvPr id="24" name="Google Shape;161;p5">
            <a:extLst>
              <a:ext uri="{FF2B5EF4-FFF2-40B4-BE49-F238E27FC236}">
                <a16:creationId xmlns:a16="http://schemas.microsoft.com/office/drawing/2014/main" id="{5C5BEF96-CFE3-8A4E-830C-A247D5CA611C}"/>
              </a:ext>
            </a:extLst>
          </p:cNvPr>
          <p:cNvSpPr txBox="1"/>
          <p:nvPr/>
        </p:nvSpPr>
        <p:spPr>
          <a:xfrm>
            <a:off x="6440676" y="1195185"/>
            <a:ext cx="5470525" cy="2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FF740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Situación Actual</a:t>
            </a:r>
          </a:p>
        </p:txBody>
      </p:sp>
      <p:sp>
        <p:nvSpPr>
          <p:cNvPr id="25" name="Google Shape;173;p5">
            <a:extLst>
              <a:ext uri="{FF2B5EF4-FFF2-40B4-BE49-F238E27FC236}">
                <a16:creationId xmlns:a16="http://schemas.microsoft.com/office/drawing/2014/main" id="{26F950B3-D08A-FC4B-886C-FBFB2184DA31}"/>
              </a:ext>
            </a:extLst>
          </p:cNvPr>
          <p:cNvSpPr txBox="1"/>
          <p:nvPr/>
        </p:nvSpPr>
        <p:spPr>
          <a:xfrm>
            <a:off x="6162297" y="1710471"/>
            <a:ext cx="515499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Mejorado con cordón cuneta con alto grado de deterioro</a:t>
            </a:r>
          </a:p>
          <a:p>
            <a:pPr marL="285750" lvl="0" indent="-285750">
              <a:buClr>
                <a:srgbClr val="3F3F3F"/>
              </a:buClr>
              <a:buSzPts val="1800"/>
              <a:buFont typeface="Arial" panose="020B0604020202020204" pitchFamily="34" charset="0"/>
              <a:buChar char="•"/>
            </a:pPr>
            <a:r>
              <a:rPr lang="es-AR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Anegamientos parciales</a:t>
            </a:r>
          </a:p>
        </p:txBody>
      </p:sp>
      <p:sp>
        <p:nvSpPr>
          <p:cNvPr id="28" name="Google Shape;139;p4">
            <a:extLst>
              <a:ext uri="{FF2B5EF4-FFF2-40B4-BE49-F238E27FC236}">
                <a16:creationId xmlns:a16="http://schemas.microsoft.com/office/drawing/2014/main" id="{7F7915E3-F34B-1F4E-8836-D17D4AFD4DA4}"/>
              </a:ext>
            </a:extLst>
          </p:cNvPr>
          <p:cNvSpPr txBox="1"/>
          <p:nvPr/>
        </p:nvSpPr>
        <p:spPr>
          <a:xfrm>
            <a:off x="874712" y="1102836"/>
            <a:ext cx="606573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AR" b="1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Pavimentación y Obras Complementarias en Calle Larrea</a:t>
            </a:r>
            <a:endParaRPr lang="es-AR" b="1" dirty="0">
              <a:solidFill>
                <a:srgbClr val="4949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Tramo Av. Blas </a:t>
            </a:r>
            <a:r>
              <a:rPr lang="es-ES" sz="1100" dirty="0" err="1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Parera</a:t>
            </a:r>
            <a:r>
              <a:rPr lang="es-ES" sz="1100" dirty="0">
                <a:solidFill>
                  <a:srgbClr val="49496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 Av. Peñaloza</a:t>
            </a:r>
            <a:endParaRPr sz="1100" dirty="0">
              <a:solidFill>
                <a:srgbClr val="49496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CF6E1AF2-51F1-B143-B78B-2EA5BDB9BA36}"/>
              </a:ext>
            </a:extLst>
          </p:cNvPr>
          <p:cNvSpPr/>
          <p:nvPr/>
        </p:nvSpPr>
        <p:spPr>
          <a:xfrm>
            <a:off x="458362" y="1147660"/>
            <a:ext cx="369332" cy="369332"/>
          </a:xfrm>
          <a:prstGeom prst="ellipse">
            <a:avLst/>
          </a:prstGeom>
          <a:noFill/>
          <a:ln>
            <a:solidFill>
              <a:srgbClr val="4949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D618FA8-7411-AF40-8BFD-692C414A900A}"/>
              </a:ext>
            </a:extLst>
          </p:cNvPr>
          <p:cNvSpPr txBox="1"/>
          <p:nvPr/>
        </p:nvSpPr>
        <p:spPr>
          <a:xfrm>
            <a:off x="345175" y="1147669"/>
            <a:ext cx="5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800" b="1" dirty="0">
                <a:solidFill>
                  <a:srgbClr val="494963"/>
                </a:solidFill>
              </a:rPr>
              <a:t>5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2D7753B4-C1E6-2343-8956-D41AF55BDB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46925" y="967329"/>
            <a:ext cx="6450875" cy="4838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0"/>
          <p:cNvPicPr preferRelativeResize="0"/>
          <p:nvPr/>
        </p:nvPicPr>
        <p:blipFill rotWithShape="1">
          <a:blip r:embed="rId4">
            <a:alphaModFix/>
          </a:blip>
          <a:srcRect l="5501"/>
          <a:stretch/>
        </p:blipFill>
        <p:spPr>
          <a:xfrm>
            <a:off x="6096000" y="967330"/>
            <a:ext cx="6096000" cy="48381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494;p26">
            <a:extLst>
              <a:ext uri="{FF2B5EF4-FFF2-40B4-BE49-F238E27FC236}">
                <a16:creationId xmlns:a16="http://schemas.microsoft.com/office/drawing/2014/main" id="{304E9858-15DC-4543-93A1-5FC6D51FAF9E}"/>
              </a:ext>
            </a:extLst>
          </p:cNvPr>
          <p:cNvSpPr txBox="1"/>
          <p:nvPr/>
        </p:nvSpPr>
        <p:spPr>
          <a:xfrm>
            <a:off x="813077" y="634153"/>
            <a:ext cx="15657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Estado Actual</a:t>
            </a:r>
            <a:endParaRPr lang="es-ES" sz="105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" name="Google Shape;495;p26">
            <a:extLst>
              <a:ext uri="{FF2B5EF4-FFF2-40B4-BE49-F238E27FC236}">
                <a16:creationId xmlns:a16="http://schemas.microsoft.com/office/drawing/2014/main" id="{CD7AF3F3-D1DC-E44B-9C27-DB5E4BD9C9A9}"/>
              </a:ext>
            </a:extLst>
          </p:cNvPr>
          <p:cNvSpPr txBox="1"/>
          <p:nvPr/>
        </p:nvSpPr>
        <p:spPr>
          <a:xfrm>
            <a:off x="6096000" y="634173"/>
            <a:ext cx="421554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Propuesta de Intervención</a:t>
            </a:r>
            <a:endParaRPr lang="es-ES" sz="105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9E170A01-82DD-7D4F-900F-B2A6A8D9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1006028"/>
            <a:ext cx="6399279" cy="4799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1006028"/>
            <a:ext cx="6399280" cy="47994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494;p26">
            <a:extLst>
              <a:ext uri="{FF2B5EF4-FFF2-40B4-BE49-F238E27FC236}">
                <a16:creationId xmlns:a16="http://schemas.microsoft.com/office/drawing/2014/main" id="{8CCF12AA-21DF-904A-B481-F38BA6D10B17}"/>
              </a:ext>
            </a:extLst>
          </p:cNvPr>
          <p:cNvSpPr txBox="1"/>
          <p:nvPr/>
        </p:nvSpPr>
        <p:spPr>
          <a:xfrm>
            <a:off x="813077" y="634153"/>
            <a:ext cx="15657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Estado Actual</a:t>
            </a:r>
            <a:endParaRPr lang="es-ES" sz="105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" name="Google Shape;495;p26">
            <a:extLst>
              <a:ext uri="{FF2B5EF4-FFF2-40B4-BE49-F238E27FC236}">
                <a16:creationId xmlns:a16="http://schemas.microsoft.com/office/drawing/2014/main" id="{95A02F07-3493-EE4D-AE8A-E5D0AD380083}"/>
              </a:ext>
            </a:extLst>
          </p:cNvPr>
          <p:cNvSpPr txBox="1"/>
          <p:nvPr/>
        </p:nvSpPr>
        <p:spPr>
          <a:xfrm>
            <a:off x="6096000" y="634173"/>
            <a:ext cx="421554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3F3F3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Propuesta de Intervención</a:t>
            </a:r>
            <a:endParaRPr lang="es-ES" sz="1050" dirty="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A0E450F3-167B-4148-BDBD-AB5A3622BA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86;p1">
            <a:extLst>
              <a:ext uri="{FF2B5EF4-FFF2-40B4-BE49-F238E27FC236}">
                <a16:creationId xmlns:a16="http://schemas.microsoft.com/office/drawing/2014/main" id="{B672863C-4A60-D348-99D4-F498B8171747}"/>
              </a:ext>
            </a:extLst>
          </p:cNvPr>
          <p:cNvSpPr txBox="1"/>
          <p:nvPr/>
        </p:nvSpPr>
        <p:spPr>
          <a:xfrm>
            <a:off x="911225" y="1736725"/>
            <a:ext cx="10406063" cy="353939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0" b="1" i="0" u="none" strike="noStrike" cap="none" spc="-150" dirty="0">
                <a:gradFill>
                  <a:gsLst>
                    <a:gs pos="0">
                      <a:srgbClr val="FFCB02"/>
                    </a:gs>
                    <a:gs pos="33000">
                      <a:srgbClr val="FF7402"/>
                    </a:gs>
                    <a:gs pos="66000">
                      <a:srgbClr val="E42153"/>
                    </a:gs>
                    <a:gs pos="100000">
                      <a:srgbClr val="3C3AE5"/>
                    </a:gs>
                  </a:gsLst>
                  <a:lin ang="2100000" scaled="0"/>
                </a:gra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Acuerdo</a:t>
            </a:r>
            <a:br>
              <a:rPr lang="es-ES" sz="16000" b="1" i="0" u="none" strike="noStrike" cap="none" spc="-150" dirty="0">
                <a:gradFill>
                  <a:gsLst>
                    <a:gs pos="0">
                      <a:srgbClr val="FFCB02"/>
                    </a:gs>
                    <a:gs pos="33000">
                      <a:srgbClr val="FF7402"/>
                    </a:gs>
                    <a:gs pos="66000">
                      <a:srgbClr val="E42153"/>
                    </a:gs>
                    <a:gs pos="100000">
                      <a:srgbClr val="3C3AE5"/>
                    </a:gs>
                  </a:gsLst>
                  <a:lin ang="2100000" scaled="0"/>
                </a:gra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s-ES" sz="16000" b="1" i="0" u="none" strike="noStrike" cap="none" spc="-150" dirty="0">
                <a:gradFill>
                  <a:gsLst>
                    <a:gs pos="0">
                      <a:srgbClr val="FFCB02"/>
                    </a:gs>
                    <a:gs pos="33000">
                      <a:srgbClr val="FF7402"/>
                    </a:gs>
                    <a:gs pos="66000">
                      <a:srgbClr val="E42153"/>
                    </a:gs>
                    <a:gs pos="100000">
                      <a:srgbClr val="3C3AE5"/>
                    </a:gs>
                  </a:gsLst>
                  <a:lin ang="2100000" scaled="0"/>
                </a:gra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Capital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36221558-DE4E-904B-BD91-EBCC47455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836599"/>
            <a:ext cx="12192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925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2694" y="-351000"/>
            <a:ext cx="13437388" cy="75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19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981</Words>
  <Application>Microsoft Macintosh PowerPoint</Application>
  <PresentationFormat>Panorámica</PresentationFormat>
  <Paragraphs>220</Paragraphs>
  <Slides>35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8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CPU 1801</dc:creator>
  <cp:lastModifiedBy>Microsoft Office User</cp:lastModifiedBy>
  <cp:revision>27</cp:revision>
  <cp:lastPrinted>2024-05-29T14:38:01Z</cp:lastPrinted>
  <dcterms:created xsi:type="dcterms:W3CDTF">2023-12-21T12:38:47Z</dcterms:created>
  <dcterms:modified xsi:type="dcterms:W3CDTF">2024-05-29T14:38:22Z</dcterms:modified>
</cp:coreProperties>
</file>